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6" y="-3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label 0</c:f>
              <c:strCache>
                <c:ptCount val="1"/>
                <c:pt idx="0">
                  <c:v>Classification error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cat>
            <c:strRef>
              <c:f>categories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Human level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0.28190000000000009</c:v>
                </c:pt>
                <c:pt idx="1">
                  <c:v>0.25769999999999998</c:v>
                </c:pt>
                <c:pt idx="2">
                  <c:v>0.16420000000000007</c:v>
                </c:pt>
                <c:pt idx="3">
                  <c:v>0.11740000000000003</c:v>
                </c:pt>
                <c:pt idx="4">
                  <c:v>6.660000000000002E-2</c:v>
                </c:pt>
                <c:pt idx="5">
                  <c:v>3.570000000000001E-2</c:v>
                </c:pt>
                <c:pt idx="6">
                  <c:v>3.0800000000000011E-2</c:v>
                </c:pt>
                <c:pt idx="7">
                  <c:v>5.1000000000000018E-2</c:v>
                </c:pt>
              </c:numCache>
            </c:numRef>
          </c:val>
        </c:ser>
        <c:gapWidth val="219"/>
        <c:axId val="141116544"/>
        <c:axId val="141118080"/>
      </c:barChart>
      <c:catAx>
        <c:axId val="141116544"/>
        <c:scaling>
          <c:orientation val="minMax"/>
        </c:scaling>
        <c:axPos val="b"/>
        <c:majorTickMark val="none"/>
        <c:tickLblPos val="nextTo"/>
        <c:spPr>
          <a:ln w="9360">
            <a:solidFill>
              <a:srgbClr val="D9D9D9"/>
            </a:solidFill>
            <a:round/>
          </a:ln>
        </c:spPr>
        <c:crossAx val="141118080"/>
        <c:crosses val="autoZero"/>
        <c:auto val="1"/>
        <c:lblAlgn val="ctr"/>
        <c:lblOffset val="100"/>
      </c:catAx>
      <c:valAx>
        <c:axId val="141118080"/>
        <c:scaling>
          <c:orientation val="minMax"/>
        </c:scaling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solidFill>
                      <a:srgbClr val="595959"/>
                    </a:solidFill>
                    <a:latin typeface="Calibri"/>
                  </a:rPr>
                  <a:t>Top 5 classification error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6480">
            <a:noFill/>
          </a:ln>
        </c:spPr>
        <c:crossAx val="141116544"/>
        <c:crossesAt val="0"/>
        <c:crossBetween val="between"/>
      </c:valAx>
      <c:spPr>
        <a:noFill/>
        <a:ln>
          <a:noFill/>
        </a:ln>
      </c:spPr>
    </c:plotArea>
    <c:plotVisOnly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0E2D945-4A0A-4A89-924C-4D84A684A5B0}" type="slidenum">
              <a:rPr lang="en-US" sz="1400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9FE0C214-C129-45A3-9C14-6C36D38941E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3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0750D74E-5E92-46E2-872C-0356214815C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DEBEAF42-D2B2-43BD-B5B2-AC10DCD5E72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0A2B4D3A-C3FE-4A9B-8942-FA13342FAB3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9" name="TextShape 2"/>
          <p:cNvSpPr txBox="1"/>
          <p:nvPr/>
        </p:nvSpPr>
        <p:spPr>
          <a:xfrm>
            <a:off x="144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ADF614E4-1A03-46A8-834F-68E5B93F445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28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pic>
        <p:nvPicPr>
          <p:cNvPr id="116" name="Picture 1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he-IL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6/28/16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1DC429C-669E-4AB0-BA11-1381AE0EDEE6}" type="slidenum">
              <a:rPr lang="en-US" sz="1200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buSzPct val="45000"/>
              <a:buFont typeface="StarSymbol"/>
              <a:buChar char=""/>
            </a:pPr>
            <a:r>
              <a:rPr lang="he-IL" sz="2800">
                <a:latin typeface="Calibri"/>
              </a:rPr>
              <a:t>Click to edit the outline text format</a:t>
            </a:r>
            <a:endParaRPr/>
          </a:p>
          <a:p>
            <a:pPr lvl="1" algn="r">
              <a:buSzPct val="75000"/>
              <a:buFont typeface="StarSymbol"/>
              <a:buChar char=""/>
            </a:pPr>
            <a:r>
              <a:rPr lang="he-IL" sz="2000">
                <a:latin typeface="Calibri"/>
              </a:rPr>
              <a:t>Second Outline Level</a:t>
            </a:r>
            <a:endParaRPr/>
          </a:p>
          <a:p>
            <a:pPr lvl="2" algn="r">
              <a:buSzPct val="45000"/>
              <a:buFont typeface="StarSymbol"/>
              <a:buChar char=""/>
            </a:pPr>
            <a:r>
              <a:rPr lang="he-IL">
                <a:latin typeface="Calibri"/>
              </a:rPr>
              <a:t>Third Outline Level</a:t>
            </a:r>
            <a:endParaRPr/>
          </a:p>
          <a:p>
            <a:pPr lvl="3" algn="r">
              <a:buSzPct val="75000"/>
              <a:buFont typeface="StarSymbol"/>
              <a:buChar char=""/>
            </a:pPr>
            <a:r>
              <a:rPr lang="he-IL">
                <a:latin typeface="Calibri"/>
              </a:rPr>
              <a:t>Fourth Outline Level</a:t>
            </a:r>
            <a:endParaRPr/>
          </a:p>
          <a:p>
            <a:pPr lvl="4" algn="r">
              <a:buSzPct val="45000"/>
              <a:buFont typeface="StarSymbol"/>
              <a:buChar char=""/>
            </a:pPr>
            <a:r>
              <a:rPr lang="he-IL" sz="2000">
                <a:latin typeface="Calibri"/>
              </a:rPr>
              <a:t>Fifth Outline Level</a:t>
            </a:r>
            <a:endParaRPr/>
          </a:p>
          <a:p>
            <a:pPr lvl="5" algn="r">
              <a:buSzPct val="45000"/>
              <a:buFont typeface="StarSymbol"/>
              <a:buChar char=""/>
            </a:pPr>
            <a:r>
              <a:rPr lang="he-IL" sz="2000">
                <a:latin typeface="Calibri"/>
              </a:rPr>
              <a:t>Sixth Outline Level</a:t>
            </a:r>
            <a:endParaRPr/>
          </a:p>
          <a:p>
            <a:pPr lvl="6" algn="r">
              <a:buSzPct val="45000"/>
              <a:buFont typeface="StarSymbol"/>
              <a:buChar char=""/>
            </a:pPr>
            <a:r>
              <a:rPr lang="he-IL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6/28/16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64FE5E1-7237-4F36-9DA5-E28FAC8E5043}" type="slidenum">
              <a:rPr lang="en-US" sz="1200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1200">
                <a:solidFill>
                  <a:srgbClr val="8B8B8B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he-IL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6/28/16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5D06706-2140-4B44-967F-778BE24A4859}" type="slidenum">
              <a:rPr lang="en-US" sz="1200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523880" y="135972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he-IL" sz="6000">
                <a:solidFill>
                  <a:srgbClr val="000000"/>
                </a:solidFill>
                <a:latin typeface="Calibri Light"/>
              </a:rPr>
              <a:t>A Shallow Introduction To Deep Learning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1523880" y="3150720"/>
            <a:ext cx="9143640" cy="3605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Dr. Victoria Passov-Mazo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June 15, 2016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/>
          <p:cNvPicPr/>
          <p:nvPr/>
        </p:nvPicPr>
        <p:blipFill>
          <a:blip r:embed="rId2" cstate="print"/>
          <a:srcRect l="-1275228" t="1138930"/>
          <a:stretch>
            <a:fillRect/>
          </a:stretch>
        </p:blipFill>
        <p:spPr>
          <a:xfrm>
            <a:off x="5886360" y="3608640"/>
            <a:ext cx="4757760" cy="286740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838080" y="25200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Biological Neural Networks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838080" y="1825560"/>
            <a:ext cx="11021040" cy="435096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CustomShape 3"/>
          <p:cNvSpPr/>
          <p:nvPr/>
        </p:nvSpPr>
        <p:spPr>
          <a:xfrm>
            <a:off x="1575720" y="1321200"/>
            <a:ext cx="889560" cy="3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>
                <a:solidFill>
                  <a:srgbClr val="000000"/>
                </a:solidFill>
                <a:latin typeface="Calibri"/>
              </a:rPr>
              <a:t>ReLU</a:t>
            </a:r>
            <a:endParaRPr/>
          </a:p>
        </p:txBody>
      </p:sp>
      <p:sp>
        <p:nvSpPr>
          <p:cNvPr id="154" name="CustomShape 4"/>
          <p:cNvSpPr/>
          <p:nvPr/>
        </p:nvSpPr>
        <p:spPr>
          <a:xfrm>
            <a:off x="5780160" y="3278160"/>
            <a:ext cx="465120" cy="56700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</p:sp>
      <p:pic>
        <p:nvPicPr>
          <p:cNvPr id="155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6120" y="1569600"/>
            <a:ext cx="3034080" cy="1991880"/>
          </a:xfrm>
          <a:prstGeom prst="rect">
            <a:avLst/>
          </a:prstGeom>
          <a:ln>
            <a:noFill/>
          </a:ln>
        </p:spPr>
      </p:pic>
      <p:pic>
        <p:nvPicPr>
          <p:cNvPr id="156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6880" y="1604520"/>
            <a:ext cx="2884680" cy="1832400"/>
          </a:xfrm>
          <a:prstGeom prst="rect">
            <a:avLst/>
          </a:prstGeom>
          <a:ln>
            <a:noFill/>
          </a:ln>
        </p:spPr>
      </p:pic>
      <p:pic>
        <p:nvPicPr>
          <p:cNvPr id="157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5000" y="1604520"/>
            <a:ext cx="2871000" cy="1832400"/>
          </a:xfrm>
          <a:prstGeom prst="rect">
            <a:avLst/>
          </a:prstGeom>
          <a:ln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5218200" y="1319760"/>
            <a:ext cx="889560" cy="515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>
                <a:solidFill>
                  <a:srgbClr val="000000"/>
                </a:solidFill>
                <a:latin typeface="Calibri"/>
              </a:rPr>
              <a:t>Sigmoid</a:t>
            </a:r>
            <a:endParaRPr/>
          </a:p>
        </p:txBody>
      </p:sp>
      <p:sp>
        <p:nvSpPr>
          <p:cNvPr id="159" name="CustomShape 6"/>
          <p:cNvSpPr/>
          <p:nvPr/>
        </p:nvSpPr>
        <p:spPr>
          <a:xfrm>
            <a:off x="8688240" y="1261800"/>
            <a:ext cx="889560" cy="30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>
                <a:solidFill>
                  <a:srgbClr val="000000"/>
                </a:solidFill>
                <a:latin typeface="Calibri"/>
              </a:rPr>
              <a:t>tanh</a:t>
            </a:r>
            <a:endParaRPr/>
          </a:p>
        </p:txBody>
      </p:sp>
      <p:sp>
        <p:nvSpPr>
          <p:cNvPr id="160" name="CustomShape 7"/>
          <p:cNvSpPr/>
          <p:nvPr/>
        </p:nvSpPr>
        <p:spPr>
          <a:xfrm>
            <a:off x="1812600" y="1627560"/>
            <a:ext cx="2077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61" name="CustomShape 8"/>
          <p:cNvSpPr/>
          <p:nvPr/>
        </p:nvSpPr>
        <p:spPr>
          <a:xfrm>
            <a:off x="5361120" y="1629000"/>
            <a:ext cx="2077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62" name="CustomShape 9"/>
          <p:cNvSpPr/>
          <p:nvPr/>
        </p:nvSpPr>
        <p:spPr>
          <a:xfrm>
            <a:off x="8831160" y="1569600"/>
            <a:ext cx="2077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Neural Network with One Hidden Layer
</a:t>
            </a:r>
            <a:endParaRPr/>
          </a:p>
        </p:txBody>
      </p:sp>
      <p:pic>
        <p:nvPicPr>
          <p:cNvPr id="164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7320" y="1957320"/>
            <a:ext cx="5628960" cy="418104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7733880" y="5473800"/>
            <a:ext cx="1472400" cy="120636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66" name="CustomShape 3"/>
          <p:cNvSpPr/>
          <p:nvPr/>
        </p:nvSpPr>
        <p:spPr>
          <a:xfrm>
            <a:off x="6106680" y="260640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8067960" y="3328920"/>
            <a:ext cx="319320" cy="46116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CustomShape 5"/>
          <p:cNvSpPr/>
          <p:nvPr/>
        </p:nvSpPr>
        <p:spPr>
          <a:xfrm>
            <a:off x="8060400" y="4054680"/>
            <a:ext cx="319320" cy="46116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CustomShape 6"/>
          <p:cNvSpPr/>
          <p:nvPr/>
        </p:nvSpPr>
        <p:spPr>
          <a:xfrm>
            <a:off x="6098040" y="333720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70" name="CustomShape 7"/>
          <p:cNvSpPr/>
          <p:nvPr/>
        </p:nvSpPr>
        <p:spPr>
          <a:xfrm>
            <a:off x="6106680" y="405468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71" name="CustomShape 8"/>
          <p:cNvSpPr/>
          <p:nvPr/>
        </p:nvSpPr>
        <p:spPr>
          <a:xfrm>
            <a:off x="6098040" y="474012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172" name="CustomShape 9"/>
          <p:cNvSpPr/>
          <p:nvPr/>
        </p:nvSpPr>
        <p:spPr>
          <a:xfrm>
            <a:off x="4091760" y="2986920"/>
            <a:ext cx="319320" cy="46116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TextShape 10"/>
          <p:cNvSpPr txBox="1"/>
          <p:nvPr/>
        </p:nvSpPr>
        <p:spPr>
          <a:xfrm>
            <a:off x="849240" y="1462320"/>
            <a:ext cx="11154600" cy="18662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2400">
                <a:solidFill>
                  <a:srgbClr val="000000"/>
                </a:solidFill>
                <a:latin typeface="Calibri"/>
              </a:rPr>
              <a:t>Perceptron’s output are probabilities for each category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4" name="CustomShape 11"/>
          <p:cNvSpPr/>
          <p:nvPr/>
        </p:nvSpPr>
        <p:spPr>
          <a:xfrm>
            <a:off x="8618760" y="3328920"/>
            <a:ext cx="86652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12"/>
          <p:cNvSpPr/>
          <p:nvPr/>
        </p:nvSpPr>
        <p:spPr>
          <a:xfrm>
            <a:off x="8618760" y="3328920"/>
            <a:ext cx="866520" cy="36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176" name="CustomShape 13"/>
          <p:cNvSpPr/>
          <p:nvPr/>
        </p:nvSpPr>
        <p:spPr>
          <a:xfrm>
            <a:off x="8618760" y="4054680"/>
            <a:ext cx="86652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CustomShape 14"/>
          <p:cNvSpPr/>
          <p:nvPr/>
        </p:nvSpPr>
        <p:spPr>
          <a:xfrm>
            <a:off x="8618760" y="4054680"/>
            <a:ext cx="866520" cy="36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178" name="CustomShape 15"/>
          <p:cNvSpPr/>
          <p:nvPr/>
        </p:nvSpPr>
        <p:spPr>
          <a:xfrm>
            <a:off x="4770360" y="246780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179" name="CustomShape 16"/>
          <p:cNvSpPr/>
          <p:nvPr/>
        </p:nvSpPr>
        <p:spPr>
          <a:xfrm>
            <a:off x="6815880" y="246780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320" y="2704680"/>
            <a:ext cx="9398160" cy="364896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726480" y="333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Neural Network with One Hidden Layer
</a:t>
            </a:r>
            <a:endParaRPr/>
          </a:p>
        </p:txBody>
      </p:sp>
      <p:pic>
        <p:nvPicPr>
          <p:cNvPr id="182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480" y="995760"/>
            <a:ext cx="2507040" cy="197748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2388600" y="2658960"/>
            <a:ext cx="655560" cy="5702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84" name="CustomShape 3"/>
          <p:cNvSpPr/>
          <p:nvPr/>
        </p:nvSpPr>
        <p:spPr>
          <a:xfrm>
            <a:off x="454680" y="1226160"/>
            <a:ext cx="707760" cy="543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85" name="CustomShape 4"/>
          <p:cNvSpPr/>
          <p:nvPr/>
        </p:nvSpPr>
        <p:spPr>
          <a:xfrm rot="19195800">
            <a:off x="894600" y="1245600"/>
            <a:ext cx="574920" cy="430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86" name="CustomShape 5"/>
          <p:cNvSpPr/>
          <p:nvPr/>
        </p:nvSpPr>
        <p:spPr>
          <a:xfrm>
            <a:off x="537480" y="1347840"/>
            <a:ext cx="963360" cy="120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87" name="CustomShape 6"/>
          <p:cNvSpPr/>
          <p:nvPr/>
        </p:nvSpPr>
        <p:spPr>
          <a:xfrm>
            <a:off x="726480" y="1498320"/>
            <a:ext cx="435960" cy="800280"/>
          </a:xfrm>
          <a:prstGeom prst="rect">
            <a:avLst/>
          </a:prstGeom>
          <a:solidFill>
            <a:srgbClr val="FDD3FA"/>
          </a:solidFill>
          <a:ln w="12600">
            <a:noFill/>
          </a:ln>
        </p:spPr>
      </p:sp>
      <p:sp>
        <p:nvSpPr>
          <p:cNvPr id="188" name="CustomShape 7"/>
          <p:cNvSpPr/>
          <p:nvPr/>
        </p:nvSpPr>
        <p:spPr>
          <a:xfrm>
            <a:off x="823680" y="1590840"/>
            <a:ext cx="270000" cy="269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89" name="CustomShape 8"/>
          <p:cNvSpPr/>
          <p:nvPr/>
        </p:nvSpPr>
        <p:spPr>
          <a:xfrm>
            <a:off x="823680" y="1953000"/>
            <a:ext cx="270000" cy="269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90" name="CustomShape 9"/>
          <p:cNvSpPr/>
          <p:nvPr/>
        </p:nvSpPr>
        <p:spPr>
          <a:xfrm flipV="1">
            <a:off x="1094040" y="1410120"/>
            <a:ext cx="496440" cy="31428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1" name="CustomShape 10"/>
          <p:cNvSpPr/>
          <p:nvPr/>
        </p:nvSpPr>
        <p:spPr>
          <a:xfrm>
            <a:off x="1094040" y="1720800"/>
            <a:ext cx="496440" cy="4932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2" name="CustomShape 11"/>
          <p:cNvSpPr/>
          <p:nvPr/>
        </p:nvSpPr>
        <p:spPr>
          <a:xfrm>
            <a:off x="1094040" y="1725840"/>
            <a:ext cx="446760" cy="67356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3" name="CustomShape 12"/>
          <p:cNvSpPr/>
          <p:nvPr/>
        </p:nvSpPr>
        <p:spPr>
          <a:xfrm flipV="1">
            <a:off x="1094040" y="1498320"/>
            <a:ext cx="446760" cy="58896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4" name="CustomShape 13"/>
          <p:cNvSpPr/>
          <p:nvPr/>
        </p:nvSpPr>
        <p:spPr>
          <a:xfrm flipV="1">
            <a:off x="1094040" y="1811160"/>
            <a:ext cx="446760" cy="27648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5" name="CustomShape 14"/>
          <p:cNvSpPr/>
          <p:nvPr/>
        </p:nvSpPr>
        <p:spPr>
          <a:xfrm>
            <a:off x="1094040" y="2087640"/>
            <a:ext cx="446760" cy="31140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6" name="CustomShape 15"/>
          <p:cNvSpPr/>
          <p:nvPr/>
        </p:nvSpPr>
        <p:spPr>
          <a:xfrm flipV="1">
            <a:off x="1094040" y="2062080"/>
            <a:ext cx="446760" cy="2484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7" name="CustomShape 16"/>
          <p:cNvSpPr/>
          <p:nvPr/>
        </p:nvSpPr>
        <p:spPr>
          <a:xfrm>
            <a:off x="1094040" y="1745640"/>
            <a:ext cx="496440" cy="316440"/>
          </a:xfrm>
          <a:prstGeom prst="straightConnector1">
            <a:avLst/>
          </a:prstGeom>
          <a:noFill/>
          <a:ln w="12600">
            <a:solidFill>
              <a:srgbClr val="767171"/>
            </a:solidFill>
            <a:miter/>
          </a:ln>
        </p:spPr>
      </p:sp>
      <p:sp>
        <p:nvSpPr>
          <p:cNvPr id="198" name="CustomShape 17"/>
          <p:cNvSpPr/>
          <p:nvPr/>
        </p:nvSpPr>
        <p:spPr>
          <a:xfrm>
            <a:off x="2624400" y="6354000"/>
            <a:ext cx="29210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199" name="CustomShape 18"/>
          <p:cNvSpPr/>
          <p:nvPr/>
        </p:nvSpPr>
        <p:spPr>
          <a:xfrm flipV="1">
            <a:off x="2469240" y="3324960"/>
            <a:ext cx="360" cy="288432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tailEnd type="arrow" w="med" len="med"/>
          </a:ln>
        </p:spPr>
      </p:sp>
      <p:sp>
        <p:nvSpPr>
          <p:cNvPr id="200" name="CustomShape 19"/>
          <p:cNvSpPr/>
          <p:nvPr/>
        </p:nvSpPr>
        <p:spPr>
          <a:xfrm>
            <a:off x="4857840" y="6354000"/>
            <a:ext cx="687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x</a:t>
            </a:r>
            <a:endParaRPr/>
          </a:p>
        </p:txBody>
      </p:sp>
      <p:sp>
        <p:nvSpPr>
          <p:cNvPr id="201" name="CustomShape 20"/>
          <p:cNvSpPr/>
          <p:nvPr/>
        </p:nvSpPr>
        <p:spPr>
          <a:xfrm>
            <a:off x="38520" y="1901880"/>
            <a:ext cx="687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y</a:t>
            </a:r>
            <a:endParaRPr/>
          </a:p>
        </p:txBody>
      </p:sp>
      <p:sp>
        <p:nvSpPr>
          <p:cNvPr id="202" name="CustomShape 21"/>
          <p:cNvSpPr/>
          <p:nvPr/>
        </p:nvSpPr>
        <p:spPr>
          <a:xfrm>
            <a:off x="1712520" y="3276000"/>
            <a:ext cx="687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y</a:t>
            </a:r>
            <a:endParaRPr/>
          </a:p>
        </p:txBody>
      </p:sp>
      <p:sp>
        <p:nvSpPr>
          <p:cNvPr id="203" name="CustomShape 22"/>
          <p:cNvSpPr/>
          <p:nvPr/>
        </p:nvSpPr>
        <p:spPr>
          <a:xfrm>
            <a:off x="38520" y="1529640"/>
            <a:ext cx="6876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x</a:t>
            </a:r>
            <a:endParaRPr/>
          </a:p>
        </p:txBody>
      </p:sp>
      <p:sp>
        <p:nvSpPr>
          <p:cNvPr id="204" name="CustomShape 23"/>
          <p:cNvSpPr/>
          <p:nvPr/>
        </p:nvSpPr>
        <p:spPr>
          <a:xfrm>
            <a:off x="2867760" y="1549800"/>
            <a:ext cx="866520" cy="39168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CustomShape 24"/>
          <p:cNvSpPr/>
          <p:nvPr/>
        </p:nvSpPr>
        <p:spPr>
          <a:xfrm>
            <a:off x="2867760" y="1549800"/>
            <a:ext cx="866520" cy="391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06" name="CustomShape 25"/>
          <p:cNvSpPr/>
          <p:nvPr/>
        </p:nvSpPr>
        <p:spPr>
          <a:xfrm>
            <a:off x="2784600" y="1913400"/>
            <a:ext cx="86652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CustomShape 26"/>
          <p:cNvSpPr/>
          <p:nvPr/>
        </p:nvSpPr>
        <p:spPr>
          <a:xfrm>
            <a:off x="2784600" y="1913400"/>
            <a:ext cx="866520" cy="369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08" name="CustomShape 27"/>
          <p:cNvSpPr/>
          <p:nvPr/>
        </p:nvSpPr>
        <p:spPr>
          <a:xfrm>
            <a:off x="5728320" y="1615320"/>
            <a:ext cx="45082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B050"/>
                </a:solidFill>
                <a:latin typeface="Calibri"/>
              </a:rPr>
              <a:t>    </a:t>
            </a:r>
            <a:r>
              <a:rPr lang="en-US">
                <a:solidFill>
                  <a:srgbClr val="000000"/>
                </a:solidFill>
                <a:latin typeface="Wingdings"/>
              </a:rPr>
              <a:t></a:t>
            </a:r>
            <a:r>
              <a:rPr lang="en-US">
                <a:solidFill>
                  <a:srgbClr val="00B050"/>
                </a:solidFill>
                <a:latin typeface="Calibri"/>
              </a:rPr>
              <a:t>     green</a:t>
            </a:r>
            <a:endParaRPr/>
          </a:p>
        </p:txBody>
      </p:sp>
      <p:sp>
        <p:nvSpPr>
          <p:cNvPr id="209" name="CustomShape 28"/>
          <p:cNvSpPr/>
          <p:nvPr/>
        </p:nvSpPr>
        <p:spPr>
          <a:xfrm>
            <a:off x="5728320" y="1615320"/>
            <a:ext cx="4508280" cy="391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10" name="CustomShape 29"/>
          <p:cNvSpPr/>
          <p:nvPr/>
        </p:nvSpPr>
        <p:spPr>
          <a:xfrm>
            <a:off x="5545800" y="2028240"/>
            <a:ext cx="45082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B050"/>
                </a:solidFill>
                <a:latin typeface="Calibri"/>
              </a:rPr>
              <a:t>   </a:t>
            </a:r>
            <a:r>
              <a:rPr lang="en-US">
                <a:solidFill>
                  <a:srgbClr val="000000"/>
                </a:solidFill>
                <a:latin typeface="Wingdings"/>
              </a:rPr>
              <a:t></a:t>
            </a:r>
            <a:r>
              <a:rPr lang="en-US">
                <a:solidFill>
                  <a:srgbClr val="00B050"/>
                </a:solidFill>
                <a:latin typeface="Calibri"/>
              </a:rPr>
              <a:t>     </a:t>
            </a:r>
            <a:r>
              <a:rPr lang="en-US">
                <a:solidFill>
                  <a:srgbClr val="FF0000"/>
                </a:solidFill>
                <a:latin typeface="Calibri"/>
              </a:rPr>
              <a:t>red</a:t>
            </a:r>
            <a:endParaRPr/>
          </a:p>
        </p:txBody>
      </p:sp>
      <p:sp>
        <p:nvSpPr>
          <p:cNvPr id="211" name="CustomShape 30"/>
          <p:cNvSpPr/>
          <p:nvPr/>
        </p:nvSpPr>
        <p:spPr>
          <a:xfrm>
            <a:off x="5545800" y="2028240"/>
            <a:ext cx="4508280" cy="391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12" name="CustomShape 31"/>
          <p:cNvSpPr/>
          <p:nvPr/>
        </p:nvSpPr>
        <p:spPr>
          <a:xfrm>
            <a:off x="6970680" y="1411200"/>
            <a:ext cx="3384000" cy="1247400"/>
          </a:xfrm>
          <a:prstGeom prst="rect">
            <a:avLst/>
          </a:prstGeom>
          <a:noFill/>
          <a:ln w="12600">
            <a:solidFill>
              <a:srgbClr val="43729D"/>
            </a:solidFill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726480" y="333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Learning
</a:t>
            </a:r>
            <a:endParaRPr/>
          </a:p>
        </p:txBody>
      </p:sp>
      <p:pic>
        <p:nvPicPr>
          <p:cNvPr id="247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2160" y="1366560"/>
            <a:ext cx="5927040" cy="458424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7708680" y="5222520"/>
            <a:ext cx="1550520" cy="13226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49" name="CustomShape 3"/>
          <p:cNvSpPr/>
          <p:nvPr/>
        </p:nvSpPr>
        <p:spPr>
          <a:xfrm>
            <a:off x="3136320" y="1901160"/>
            <a:ext cx="1674000" cy="12614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50" name="CustomShape 4"/>
          <p:cNvSpPr/>
          <p:nvPr/>
        </p:nvSpPr>
        <p:spPr>
          <a:xfrm rot="19228800">
            <a:off x="4174920" y="1948680"/>
            <a:ext cx="1348560" cy="1005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51" name="CustomShape 5"/>
          <p:cNvSpPr/>
          <p:nvPr/>
        </p:nvSpPr>
        <p:spPr>
          <a:xfrm>
            <a:off x="3332160" y="2183040"/>
            <a:ext cx="2277720" cy="28051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52" name="CustomShape 6"/>
          <p:cNvSpPr/>
          <p:nvPr/>
        </p:nvSpPr>
        <p:spPr>
          <a:xfrm>
            <a:off x="3779640" y="2532240"/>
            <a:ext cx="1030680" cy="1855800"/>
          </a:xfrm>
          <a:prstGeom prst="rect">
            <a:avLst/>
          </a:prstGeom>
          <a:solidFill>
            <a:srgbClr val="FDD3FA"/>
          </a:solidFill>
          <a:ln w="12600">
            <a:noFill/>
          </a:ln>
        </p:spPr>
      </p:sp>
      <p:sp>
        <p:nvSpPr>
          <p:cNvPr id="253" name="CustomShape 7"/>
          <p:cNvSpPr/>
          <p:nvPr/>
        </p:nvSpPr>
        <p:spPr>
          <a:xfrm>
            <a:off x="4009320" y="2746800"/>
            <a:ext cx="638640" cy="6246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254" name="CustomShape 8"/>
          <p:cNvSpPr/>
          <p:nvPr/>
        </p:nvSpPr>
        <p:spPr>
          <a:xfrm>
            <a:off x="4009320" y="3585960"/>
            <a:ext cx="638640" cy="6246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255" name="CustomShape 9"/>
          <p:cNvSpPr/>
          <p:nvPr/>
        </p:nvSpPr>
        <p:spPr>
          <a:xfrm flipV="1">
            <a:off x="4648320" y="2329560"/>
            <a:ext cx="1173960" cy="728640"/>
          </a:xfrm>
          <a:prstGeom prst="straightConnector1">
            <a:avLst/>
          </a:prstGeom>
          <a:noFill/>
          <a:ln w="19080">
            <a:solidFill>
              <a:srgbClr val="767171"/>
            </a:solidFill>
            <a:miter/>
          </a:ln>
        </p:spPr>
      </p:sp>
      <p:sp>
        <p:nvSpPr>
          <p:cNvPr id="256" name="CustomShape 10"/>
          <p:cNvSpPr/>
          <p:nvPr/>
        </p:nvSpPr>
        <p:spPr>
          <a:xfrm>
            <a:off x="4648320" y="3047760"/>
            <a:ext cx="1173960" cy="11484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57" name="CustomShape 11"/>
          <p:cNvSpPr/>
          <p:nvPr/>
        </p:nvSpPr>
        <p:spPr>
          <a:xfrm>
            <a:off x="4648320" y="3058920"/>
            <a:ext cx="1056600" cy="156168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58" name="CustomShape 12"/>
          <p:cNvSpPr/>
          <p:nvPr/>
        </p:nvSpPr>
        <p:spPr>
          <a:xfrm flipV="1">
            <a:off x="4648320" y="2531880"/>
            <a:ext cx="1056600" cy="136584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59" name="CustomShape 13"/>
          <p:cNvSpPr/>
          <p:nvPr/>
        </p:nvSpPr>
        <p:spPr>
          <a:xfrm flipV="1">
            <a:off x="4648320" y="3256920"/>
            <a:ext cx="1056600" cy="64080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60" name="CustomShape 14"/>
          <p:cNvSpPr/>
          <p:nvPr/>
        </p:nvSpPr>
        <p:spPr>
          <a:xfrm>
            <a:off x="4648320" y="3898440"/>
            <a:ext cx="1056600" cy="72252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61" name="CustomShape 15"/>
          <p:cNvSpPr/>
          <p:nvPr/>
        </p:nvSpPr>
        <p:spPr>
          <a:xfrm flipV="1">
            <a:off x="4648320" y="3839400"/>
            <a:ext cx="1056600" cy="5796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62" name="CustomShape 16"/>
          <p:cNvSpPr/>
          <p:nvPr/>
        </p:nvSpPr>
        <p:spPr>
          <a:xfrm>
            <a:off x="4648320" y="3105360"/>
            <a:ext cx="1173960" cy="73440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63" name="CustomShape 17"/>
          <p:cNvSpPr/>
          <p:nvPr/>
        </p:nvSpPr>
        <p:spPr>
          <a:xfrm>
            <a:off x="1999440" y="3659040"/>
            <a:ext cx="16261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y</a:t>
            </a:r>
            <a:endParaRPr/>
          </a:p>
        </p:txBody>
      </p:sp>
      <p:sp>
        <p:nvSpPr>
          <p:cNvPr id="264" name="CustomShape 18"/>
          <p:cNvSpPr/>
          <p:nvPr/>
        </p:nvSpPr>
        <p:spPr>
          <a:xfrm>
            <a:off x="1999440" y="2909160"/>
            <a:ext cx="16261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x</a:t>
            </a:r>
            <a:endParaRPr/>
          </a:p>
        </p:txBody>
      </p:sp>
      <p:sp>
        <p:nvSpPr>
          <p:cNvPr id="265" name="CustomShape 19"/>
          <p:cNvSpPr/>
          <p:nvPr/>
        </p:nvSpPr>
        <p:spPr>
          <a:xfrm>
            <a:off x="8235000" y="2917440"/>
            <a:ext cx="2048760" cy="907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20"/>
          <p:cNvSpPr/>
          <p:nvPr/>
        </p:nvSpPr>
        <p:spPr>
          <a:xfrm>
            <a:off x="8235000" y="2917440"/>
            <a:ext cx="2048760" cy="907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67" name="CustomShape 21"/>
          <p:cNvSpPr/>
          <p:nvPr/>
        </p:nvSpPr>
        <p:spPr>
          <a:xfrm>
            <a:off x="8224200" y="3765240"/>
            <a:ext cx="2048760" cy="85572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CustomShape 22"/>
          <p:cNvSpPr/>
          <p:nvPr/>
        </p:nvSpPr>
        <p:spPr>
          <a:xfrm>
            <a:off x="8224200" y="3765240"/>
            <a:ext cx="2048760" cy="85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269" name="CustomShape 23"/>
          <p:cNvSpPr/>
          <p:nvPr/>
        </p:nvSpPr>
        <p:spPr>
          <a:xfrm>
            <a:off x="4720320" y="181008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270" name="CustomShape 24"/>
          <p:cNvSpPr/>
          <p:nvPr/>
        </p:nvSpPr>
        <p:spPr>
          <a:xfrm>
            <a:off x="6654240" y="181008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271" name="CustomShape 25"/>
          <p:cNvSpPr/>
          <p:nvPr/>
        </p:nvSpPr>
        <p:spPr>
          <a:xfrm>
            <a:off x="3625920" y="6091920"/>
            <a:ext cx="5896080" cy="360"/>
          </a:xfrm>
          <a:prstGeom prst="straightConnector1">
            <a:avLst/>
          </a:prstGeom>
          <a:noFill/>
          <a:ln w="69840">
            <a:solidFill>
              <a:srgbClr val="4472C4"/>
            </a:solidFill>
            <a:miter/>
            <a:tailEnd type="arrow" w="med" len="med"/>
          </a:ln>
        </p:spPr>
      </p:sp>
      <p:sp>
        <p:nvSpPr>
          <p:cNvPr id="272" name="CustomShape 26"/>
          <p:cNvSpPr/>
          <p:nvPr/>
        </p:nvSpPr>
        <p:spPr>
          <a:xfrm>
            <a:off x="5698800" y="6176160"/>
            <a:ext cx="39423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i="1">
                <a:solidFill>
                  <a:srgbClr val="4472C4"/>
                </a:solidFill>
                <a:latin typeface="Calibri"/>
              </a:rPr>
              <a:t>Forward propagation</a:t>
            </a:r>
            <a:endParaRPr/>
          </a:p>
        </p:txBody>
      </p:sp>
      <p:sp>
        <p:nvSpPr>
          <p:cNvPr id="273" name="CustomShape 27"/>
          <p:cNvSpPr/>
          <p:nvPr/>
        </p:nvSpPr>
        <p:spPr>
          <a:xfrm>
            <a:off x="10687680" y="3010320"/>
            <a:ext cx="1294200" cy="155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>
                <a:solidFill>
                  <a:srgbClr val="000000"/>
                </a:solidFill>
                <a:latin typeface="Calibri"/>
              </a:rPr>
              <a:t>Loss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for point (</a:t>
            </a:r>
            <a:r>
              <a:rPr lang="en-US" sz="2400" i="1">
                <a:solidFill>
                  <a:srgbClr val="000000"/>
                </a:solidFill>
                <a:latin typeface="Calibri"/>
              </a:rPr>
              <a:t>x,y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274" name="CustomShape 28"/>
          <p:cNvSpPr/>
          <p:nvPr/>
        </p:nvSpPr>
        <p:spPr>
          <a:xfrm>
            <a:off x="9641520" y="3342240"/>
            <a:ext cx="957960" cy="567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26480" y="333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Learning
</a:t>
            </a:r>
            <a:endParaRPr/>
          </a:p>
        </p:txBody>
      </p:sp>
      <p:pic>
        <p:nvPicPr>
          <p:cNvPr id="276" name="Picture 2"/>
          <p:cNvPicPr/>
          <p:nvPr/>
        </p:nvPicPr>
        <p:blipFill>
          <a:blip r:embed="rId2" cstate="print"/>
          <a:srcRect b="145681"/>
          <a:stretch>
            <a:fillRect/>
          </a:stretch>
        </p:blipFill>
        <p:spPr>
          <a:xfrm>
            <a:off x="943560" y="2057400"/>
            <a:ext cx="4364280" cy="362880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831680" y="1241280"/>
            <a:ext cx="47023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Loss landscape</a:t>
            </a:r>
            <a:endParaRPr/>
          </a:p>
        </p:txBody>
      </p:sp>
      <p:sp>
        <p:nvSpPr>
          <p:cNvPr id="278" name="CustomShape 3"/>
          <p:cNvSpPr/>
          <p:nvPr/>
        </p:nvSpPr>
        <p:spPr>
          <a:xfrm>
            <a:off x="1541160" y="6019560"/>
            <a:ext cx="289080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CustomShape 4"/>
          <p:cNvSpPr/>
          <p:nvPr/>
        </p:nvSpPr>
        <p:spPr>
          <a:xfrm>
            <a:off x="1541160" y="6019560"/>
            <a:ext cx="2890800" cy="36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pic>
        <p:nvPicPr>
          <p:cNvPr id="280" name="Picture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520" y="2219040"/>
            <a:ext cx="4828320" cy="4638600"/>
          </a:xfrm>
          <a:prstGeom prst="rect">
            <a:avLst/>
          </a:prstGeom>
          <a:ln>
            <a:noFill/>
          </a:ln>
        </p:spPr>
      </p:pic>
      <p:sp>
        <p:nvSpPr>
          <p:cNvPr id="281" name="CustomShape 5"/>
          <p:cNvSpPr/>
          <p:nvPr/>
        </p:nvSpPr>
        <p:spPr>
          <a:xfrm>
            <a:off x="5774760" y="5445720"/>
            <a:ext cx="5788080" cy="1411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82" name="CustomShape 6"/>
          <p:cNvSpPr/>
          <p:nvPr/>
        </p:nvSpPr>
        <p:spPr>
          <a:xfrm>
            <a:off x="7841880" y="1336320"/>
            <a:ext cx="2635200" cy="821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Gradient decent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2160" y="1366560"/>
            <a:ext cx="5927040" cy="45842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7708680" y="5222520"/>
            <a:ext cx="1550520" cy="13226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85" name="CustomShape 2"/>
          <p:cNvSpPr/>
          <p:nvPr/>
        </p:nvSpPr>
        <p:spPr>
          <a:xfrm>
            <a:off x="3136320" y="1901160"/>
            <a:ext cx="1674000" cy="12614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86" name="CustomShape 3"/>
          <p:cNvSpPr/>
          <p:nvPr/>
        </p:nvSpPr>
        <p:spPr>
          <a:xfrm rot="19228800">
            <a:off x="4174920" y="1948680"/>
            <a:ext cx="1348560" cy="1005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87" name="CustomShape 4"/>
          <p:cNvSpPr/>
          <p:nvPr/>
        </p:nvSpPr>
        <p:spPr>
          <a:xfrm>
            <a:off x="3332160" y="2183040"/>
            <a:ext cx="2277720" cy="28051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88" name="CustomShape 5"/>
          <p:cNvSpPr/>
          <p:nvPr/>
        </p:nvSpPr>
        <p:spPr>
          <a:xfrm>
            <a:off x="3779640" y="2532240"/>
            <a:ext cx="1030680" cy="1855800"/>
          </a:xfrm>
          <a:prstGeom prst="rect">
            <a:avLst/>
          </a:prstGeom>
          <a:solidFill>
            <a:srgbClr val="FDD3FA"/>
          </a:solidFill>
          <a:ln w="12600">
            <a:noFill/>
          </a:ln>
        </p:spPr>
      </p:sp>
      <p:sp>
        <p:nvSpPr>
          <p:cNvPr id="289" name="CustomShape 6"/>
          <p:cNvSpPr/>
          <p:nvPr/>
        </p:nvSpPr>
        <p:spPr>
          <a:xfrm>
            <a:off x="4009320" y="2746800"/>
            <a:ext cx="638640" cy="6246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290" name="CustomShape 7"/>
          <p:cNvSpPr/>
          <p:nvPr/>
        </p:nvSpPr>
        <p:spPr>
          <a:xfrm>
            <a:off x="4009320" y="3585960"/>
            <a:ext cx="638640" cy="6246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291" name="CustomShape 8"/>
          <p:cNvSpPr/>
          <p:nvPr/>
        </p:nvSpPr>
        <p:spPr>
          <a:xfrm flipV="1">
            <a:off x="4648320" y="2329560"/>
            <a:ext cx="1173960" cy="728640"/>
          </a:xfrm>
          <a:prstGeom prst="straightConnector1">
            <a:avLst/>
          </a:prstGeom>
          <a:noFill/>
          <a:ln w="19080">
            <a:solidFill>
              <a:srgbClr val="767171"/>
            </a:solidFill>
            <a:miter/>
          </a:ln>
        </p:spPr>
      </p:sp>
      <p:sp>
        <p:nvSpPr>
          <p:cNvPr id="292" name="CustomShape 9"/>
          <p:cNvSpPr/>
          <p:nvPr/>
        </p:nvSpPr>
        <p:spPr>
          <a:xfrm>
            <a:off x="4648320" y="3047760"/>
            <a:ext cx="1173960" cy="11484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3" name="CustomShape 10"/>
          <p:cNvSpPr/>
          <p:nvPr/>
        </p:nvSpPr>
        <p:spPr>
          <a:xfrm>
            <a:off x="4648320" y="3058920"/>
            <a:ext cx="1056600" cy="156168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4" name="CustomShape 11"/>
          <p:cNvSpPr/>
          <p:nvPr/>
        </p:nvSpPr>
        <p:spPr>
          <a:xfrm flipV="1">
            <a:off x="4648320" y="2531880"/>
            <a:ext cx="1056600" cy="136584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5" name="CustomShape 12"/>
          <p:cNvSpPr/>
          <p:nvPr/>
        </p:nvSpPr>
        <p:spPr>
          <a:xfrm flipV="1">
            <a:off x="4648320" y="3256920"/>
            <a:ext cx="1056600" cy="64080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6" name="CustomShape 13"/>
          <p:cNvSpPr/>
          <p:nvPr/>
        </p:nvSpPr>
        <p:spPr>
          <a:xfrm>
            <a:off x="4648320" y="3898440"/>
            <a:ext cx="1056600" cy="72252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7" name="CustomShape 14"/>
          <p:cNvSpPr/>
          <p:nvPr/>
        </p:nvSpPr>
        <p:spPr>
          <a:xfrm flipV="1">
            <a:off x="4648320" y="3839400"/>
            <a:ext cx="1056600" cy="5796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8" name="CustomShape 15"/>
          <p:cNvSpPr/>
          <p:nvPr/>
        </p:nvSpPr>
        <p:spPr>
          <a:xfrm>
            <a:off x="4648320" y="3105360"/>
            <a:ext cx="1173960" cy="734400"/>
          </a:xfrm>
          <a:prstGeom prst="straightConnector1">
            <a:avLst/>
          </a:prstGeom>
          <a:noFill/>
          <a:ln w="25560">
            <a:solidFill>
              <a:srgbClr val="767171"/>
            </a:solidFill>
            <a:miter/>
          </a:ln>
        </p:spPr>
      </p:sp>
      <p:sp>
        <p:nvSpPr>
          <p:cNvPr id="299" name="CustomShape 16"/>
          <p:cNvSpPr/>
          <p:nvPr/>
        </p:nvSpPr>
        <p:spPr>
          <a:xfrm>
            <a:off x="1999440" y="3659040"/>
            <a:ext cx="16261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y</a:t>
            </a:r>
            <a:endParaRPr/>
          </a:p>
        </p:txBody>
      </p:sp>
      <p:sp>
        <p:nvSpPr>
          <p:cNvPr id="300" name="CustomShape 17"/>
          <p:cNvSpPr/>
          <p:nvPr/>
        </p:nvSpPr>
        <p:spPr>
          <a:xfrm>
            <a:off x="1999440" y="2909160"/>
            <a:ext cx="16261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i="1">
                <a:solidFill>
                  <a:srgbClr val="000000"/>
                </a:solidFill>
                <a:latin typeface="Calibri"/>
              </a:rPr>
              <a:t>x</a:t>
            </a:r>
            <a:endParaRPr/>
          </a:p>
        </p:txBody>
      </p:sp>
      <p:sp>
        <p:nvSpPr>
          <p:cNvPr id="301" name="CustomShape 18"/>
          <p:cNvSpPr/>
          <p:nvPr/>
        </p:nvSpPr>
        <p:spPr>
          <a:xfrm>
            <a:off x="8235000" y="2917440"/>
            <a:ext cx="2048760" cy="907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19"/>
          <p:cNvSpPr/>
          <p:nvPr/>
        </p:nvSpPr>
        <p:spPr>
          <a:xfrm>
            <a:off x="8235000" y="2917440"/>
            <a:ext cx="2048760" cy="907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303" name="CustomShape 20"/>
          <p:cNvSpPr/>
          <p:nvPr/>
        </p:nvSpPr>
        <p:spPr>
          <a:xfrm>
            <a:off x="8224200" y="3765240"/>
            <a:ext cx="2048760" cy="85572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CustomShape 21"/>
          <p:cNvSpPr/>
          <p:nvPr/>
        </p:nvSpPr>
        <p:spPr>
          <a:xfrm>
            <a:off x="8224200" y="3765240"/>
            <a:ext cx="2048760" cy="85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sp>
        <p:nvSpPr>
          <p:cNvPr id="305" name="CustomShape 22"/>
          <p:cNvSpPr/>
          <p:nvPr/>
        </p:nvSpPr>
        <p:spPr>
          <a:xfrm>
            <a:off x="726480" y="333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Learning
</a:t>
            </a:r>
            <a:endParaRPr/>
          </a:p>
        </p:txBody>
      </p:sp>
      <p:sp>
        <p:nvSpPr>
          <p:cNvPr id="306" name="CustomShape 23"/>
          <p:cNvSpPr/>
          <p:nvPr/>
        </p:nvSpPr>
        <p:spPr>
          <a:xfrm>
            <a:off x="4720320" y="181008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307" name="CustomShape 24"/>
          <p:cNvSpPr/>
          <p:nvPr/>
        </p:nvSpPr>
        <p:spPr>
          <a:xfrm>
            <a:off x="6654240" y="181008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308" name="CustomShape 25"/>
          <p:cNvSpPr/>
          <p:nvPr/>
        </p:nvSpPr>
        <p:spPr>
          <a:xfrm>
            <a:off x="10779120" y="3364200"/>
            <a:ext cx="925920" cy="821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>
                <a:solidFill>
                  <a:srgbClr val="F6B80A"/>
                </a:solidFill>
                <a:latin typeface="Calibri"/>
              </a:rPr>
              <a:t>error</a:t>
            </a:r>
            <a:endParaRPr/>
          </a:p>
        </p:txBody>
      </p:sp>
      <p:sp>
        <p:nvSpPr>
          <p:cNvPr id="309" name="CustomShape 26"/>
          <p:cNvSpPr/>
          <p:nvPr/>
        </p:nvSpPr>
        <p:spPr>
          <a:xfrm flipH="1">
            <a:off x="3625200" y="6091920"/>
            <a:ext cx="7726680" cy="360"/>
          </a:xfrm>
          <a:prstGeom prst="straightConnector1">
            <a:avLst/>
          </a:prstGeom>
          <a:noFill/>
          <a:ln w="69840">
            <a:solidFill>
              <a:srgbClr val="FFC000"/>
            </a:solidFill>
            <a:miter/>
            <a:tailEnd type="arrow" w="med" len="med"/>
          </a:ln>
        </p:spPr>
      </p:sp>
      <p:sp>
        <p:nvSpPr>
          <p:cNvPr id="310" name="CustomShape 27"/>
          <p:cNvSpPr/>
          <p:nvPr/>
        </p:nvSpPr>
        <p:spPr>
          <a:xfrm>
            <a:off x="1900080" y="6176160"/>
            <a:ext cx="39423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i="1">
                <a:solidFill>
                  <a:srgbClr val="FFC000"/>
                </a:solidFill>
                <a:latin typeface="Calibri"/>
              </a:rPr>
              <a:t>Backward propagation</a:t>
            </a:r>
            <a:endParaRPr/>
          </a:p>
        </p:txBody>
      </p:sp>
      <p:sp>
        <p:nvSpPr>
          <p:cNvPr id="311" name="CustomShape 28"/>
          <p:cNvSpPr/>
          <p:nvPr/>
        </p:nvSpPr>
        <p:spPr>
          <a:xfrm>
            <a:off x="9820800" y="3352680"/>
            <a:ext cx="957960" cy="567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</p:sp>
      <p:sp>
        <p:nvSpPr>
          <p:cNvPr id="312" name="CustomShape 29"/>
          <p:cNvSpPr/>
          <p:nvPr/>
        </p:nvSpPr>
        <p:spPr>
          <a:xfrm>
            <a:off x="762480" y="1135800"/>
            <a:ext cx="929808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Update of weights with error (gradients)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838080" y="20196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Loss</a:t>
            </a:r>
            <a:endParaRPr/>
          </a:p>
        </p:txBody>
      </p:sp>
      <p:pic>
        <p:nvPicPr>
          <p:cNvPr id="314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3120" y="1685880"/>
            <a:ext cx="5291640" cy="420264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3881880" y="2088720"/>
            <a:ext cx="628920" cy="637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680" y="1121040"/>
            <a:ext cx="7898040" cy="5698080"/>
          </a:xfrm>
          <a:prstGeom prst="rect">
            <a:avLst/>
          </a:prstGeom>
          <a:ln>
            <a:noFill/>
          </a:ln>
        </p:spPr>
      </p:pic>
      <p:sp>
        <p:nvSpPr>
          <p:cNvPr id="317" name="TextShape 1"/>
          <p:cNvSpPr txBox="1"/>
          <p:nvPr/>
        </p:nvSpPr>
        <p:spPr>
          <a:xfrm>
            <a:off x="793080" y="7272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Neural Network with One Hidden Layer</a:t>
            </a:r>
            <a:endParaRPr/>
          </a:p>
        </p:txBody>
      </p:sp>
      <p:sp>
        <p:nvSpPr>
          <p:cNvPr id="318" name="CustomShape 2"/>
          <p:cNvSpPr/>
          <p:nvPr/>
        </p:nvSpPr>
        <p:spPr>
          <a:xfrm>
            <a:off x="6549480" y="277848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pic>
        <p:nvPicPr>
          <p:cNvPr id="319" name="Picture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5440" y="2860560"/>
            <a:ext cx="476280" cy="57960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7393320" y="228096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5157360" y="1824120"/>
            <a:ext cx="124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Weights</a:t>
            </a:r>
            <a:endParaRPr/>
          </a:p>
        </p:txBody>
      </p:sp>
      <p:pic>
        <p:nvPicPr>
          <p:cNvPr id="322" name="Picture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25200" y="5145120"/>
            <a:ext cx="437040" cy="595800"/>
          </a:xfrm>
          <a:prstGeom prst="rect">
            <a:avLst/>
          </a:prstGeom>
          <a:ln>
            <a:noFill/>
          </a:ln>
        </p:spPr>
      </p:pic>
      <p:sp>
        <p:nvSpPr>
          <p:cNvPr id="323" name="CustomShape 5"/>
          <p:cNvSpPr/>
          <p:nvPr/>
        </p:nvSpPr>
        <p:spPr>
          <a:xfrm>
            <a:off x="2563200" y="2008800"/>
            <a:ext cx="461160" cy="437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2E75B6"/>
                </a:solidFill>
                <a:latin typeface="Calibri"/>
              </a:rPr>
              <a:t>     Pixels of an image</a:t>
            </a:r>
            <a:endParaRPr/>
          </a:p>
        </p:txBody>
      </p:sp>
      <p:sp>
        <p:nvSpPr>
          <p:cNvPr id="324" name="CustomShape 6"/>
          <p:cNvSpPr/>
          <p:nvPr/>
        </p:nvSpPr>
        <p:spPr>
          <a:xfrm>
            <a:off x="9582840" y="3088080"/>
            <a:ext cx="76320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0.7</a:t>
            </a:r>
            <a:endParaRPr/>
          </a:p>
        </p:txBody>
      </p:sp>
      <p:sp>
        <p:nvSpPr>
          <p:cNvPr id="325" name="CustomShape 7"/>
          <p:cNvSpPr/>
          <p:nvPr/>
        </p:nvSpPr>
        <p:spPr>
          <a:xfrm>
            <a:off x="9582840" y="3759480"/>
            <a:ext cx="76320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0.1</a:t>
            </a:r>
            <a:endParaRPr/>
          </a:p>
        </p:txBody>
      </p:sp>
      <p:sp>
        <p:nvSpPr>
          <p:cNvPr id="326" name="CustomShape 8"/>
          <p:cNvSpPr/>
          <p:nvPr/>
        </p:nvSpPr>
        <p:spPr>
          <a:xfrm>
            <a:off x="9582840" y="5326560"/>
            <a:ext cx="76320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0.05</a:t>
            </a:r>
            <a:endParaRPr/>
          </a:p>
        </p:txBody>
      </p:sp>
      <p:sp>
        <p:nvSpPr>
          <p:cNvPr id="327" name="CustomShape 9"/>
          <p:cNvSpPr/>
          <p:nvPr/>
        </p:nvSpPr>
        <p:spPr>
          <a:xfrm>
            <a:off x="9666360" y="2770560"/>
            <a:ext cx="1800000" cy="76176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43729D"/>
            </a:solidFill>
            <a:miter/>
          </a:ln>
        </p:spPr>
      </p:sp>
      <p:pic>
        <p:nvPicPr>
          <p:cNvPr id="328" name="Picture 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160" y="2964240"/>
            <a:ext cx="2364120" cy="2011320"/>
          </a:xfrm>
          <a:prstGeom prst="rect">
            <a:avLst/>
          </a:prstGeom>
          <a:ln>
            <a:noFill/>
          </a:ln>
        </p:spPr>
      </p:pic>
      <p:sp>
        <p:nvSpPr>
          <p:cNvPr id="329" name="CustomShape 10"/>
          <p:cNvSpPr/>
          <p:nvPr/>
        </p:nvSpPr>
        <p:spPr>
          <a:xfrm>
            <a:off x="6549480" y="204984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330" name="CustomShape 11"/>
          <p:cNvSpPr/>
          <p:nvPr/>
        </p:nvSpPr>
        <p:spPr>
          <a:xfrm>
            <a:off x="6549480" y="342972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331" name="CustomShape 12"/>
          <p:cNvSpPr/>
          <p:nvPr/>
        </p:nvSpPr>
        <p:spPr>
          <a:xfrm>
            <a:off x="6549480" y="420804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sp>
        <p:nvSpPr>
          <p:cNvPr id="332" name="CustomShape 13"/>
          <p:cNvSpPr/>
          <p:nvPr/>
        </p:nvSpPr>
        <p:spPr>
          <a:xfrm>
            <a:off x="6549480" y="5465160"/>
            <a:ext cx="319320" cy="457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i="1">
                <a:solidFill>
                  <a:srgbClr val="000000"/>
                </a:solidFill>
                <a:latin typeface="Calibri"/>
              </a:rPr>
              <a:t>f</a:t>
            </a:r>
            <a:endParaRPr/>
          </a:p>
        </p:txBody>
      </p:sp>
      <p:pic>
        <p:nvPicPr>
          <p:cNvPr id="333" name="Picture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55440" y="3532680"/>
            <a:ext cx="453240" cy="67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Types of NN Architectures</a:t>
            </a:r>
            <a:endParaRPr/>
          </a:p>
        </p:txBody>
      </p:sp>
      <p:sp>
        <p:nvSpPr>
          <p:cNvPr id="335" name="TextShape 2"/>
          <p:cNvSpPr txBox="1"/>
          <p:nvPr/>
        </p:nvSpPr>
        <p:spPr>
          <a:xfrm>
            <a:off x="870480" y="1919160"/>
            <a:ext cx="4973760" cy="4832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Convolutional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Recurrent (RNN, LSTM)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Autoencoder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Reinforcement Learning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Various combinations</a:t>
            </a:r>
            <a:endParaRPr/>
          </a:p>
        </p:txBody>
      </p:sp>
      <p:pic>
        <p:nvPicPr>
          <p:cNvPr id="336" name="Picture 2"/>
          <p:cNvPicPr/>
          <p:nvPr/>
        </p:nvPicPr>
        <p:blipFill>
          <a:blip r:embed="rId2" cstate="print"/>
          <a:srcRect r="29451" b="16074"/>
          <a:stretch>
            <a:fillRect/>
          </a:stretch>
        </p:blipFill>
        <p:spPr>
          <a:xfrm>
            <a:off x="7099560" y="1444680"/>
            <a:ext cx="1899720" cy="808920"/>
          </a:xfrm>
          <a:prstGeom prst="rect">
            <a:avLst/>
          </a:prstGeom>
          <a:ln>
            <a:noFill/>
          </a:ln>
        </p:spPr>
      </p:pic>
      <p:sp>
        <p:nvSpPr>
          <p:cNvPr id="337" name="Line 3"/>
          <p:cNvSpPr/>
          <p:nvPr/>
        </p:nvSpPr>
        <p:spPr>
          <a:xfrm>
            <a:off x="8999280" y="1824480"/>
            <a:ext cx="0" cy="155160"/>
          </a:xfrm>
          <a:prstGeom prst="line">
            <a:avLst/>
          </a:prstGeom>
          <a:ln w="15840">
            <a:solidFill>
              <a:srgbClr val="000000"/>
            </a:solidFill>
            <a:miter/>
          </a:ln>
        </p:spPr>
      </p:sp>
      <p:sp>
        <p:nvSpPr>
          <p:cNvPr id="338" name="CustomShape 4"/>
          <p:cNvSpPr/>
          <p:nvPr/>
        </p:nvSpPr>
        <p:spPr>
          <a:xfrm>
            <a:off x="7099560" y="2207160"/>
            <a:ext cx="178920" cy="115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pic>
        <p:nvPicPr>
          <p:cNvPr id="339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0040" y="2323800"/>
            <a:ext cx="1406160" cy="1016640"/>
          </a:xfrm>
          <a:prstGeom prst="rect">
            <a:avLst/>
          </a:prstGeom>
          <a:ln>
            <a:noFill/>
          </a:ln>
        </p:spPr>
      </p:pic>
      <p:pic>
        <p:nvPicPr>
          <p:cNvPr id="340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7080" y="2629800"/>
            <a:ext cx="1589400" cy="1121400"/>
          </a:xfrm>
          <a:prstGeom prst="rect">
            <a:avLst/>
          </a:prstGeom>
          <a:ln>
            <a:noFill/>
          </a:ln>
        </p:spPr>
      </p:pic>
      <p:pic>
        <p:nvPicPr>
          <p:cNvPr id="341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3000" y="3514320"/>
            <a:ext cx="1085760" cy="1528200"/>
          </a:xfrm>
          <a:prstGeom prst="rect">
            <a:avLst/>
          </a:prstGeom>
          <a:ln>
            <a:noFill/>
          </a:ln>
        </p:spPr>
      </p:pic>
      <p:pic>
        <p:nvPicPr>
          <p:cNvPr id="342" name="Picture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3400" y="4818960"/>
            <a:ext cx="2449800" cy="115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Outline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algn="r"/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Background on Artificial Intelligence</a:t>
            </a:r>
            <a:endParaRPr/>
          </a:p>
          <a:p>
            <a:pPr algn="r"/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Deep learning overview</a:t>
            </a:r>
            <a:endParaRPr/>
          </a:p>
          <a:p>
            <a:pPr algn="r"/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State-of-the-art examples</a:t>
            </a:r>
            <a:endParaRPr/>
          </a:p>
          <a:p>
            <a:pPr algn="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Convolutional Network</a:t>
            </a:r>
            <a:endParaRPr/>
          </a:p>
        </p:txBody>
      </p:sp>
      <p:pic>
        <p:nvPicPr>
          <p:cNvPr id="34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200" y="2110680"/>
            <a:ext cx="5009760" cy="365724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855000" y="1531800"/>
            <a:ext cx="6305400" cy="51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Best for images and video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Convolutional Network</a:t>
            </a:r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 cstate="print"/>
          <a:srcRect r="29451" b="16074"/>
          <a:stretch>
            <a:fillRect/>
          </a:stretch>
        </p:blipFill>
        <p:spPr>
          <a:xfrm>
            <a:off x="3382560" y="2004480"/>
            <a:ext cx="6437880" cy="3468600"/>
          </a:xfrm>
          <a:prstGeom prst="rect">
            <a:avLst/>
          </a:prstGeom>
          <a:ln>
            <a:noFill/>
          </a:ln>
        </p:spPr>
      </p:pic>
      <p:sp>
        <p:nvSpPr>
          <p:cNvPr id="348" name="Line 2"/>
          <p:cNvSpPr/>
          <p:nvPr/>
        </p:nvSpPr>
        <p:spPr>
          <a:xfrm>
            <a:off x="9820800" y="3632040"/>
            <a:ext cx="0" cy="665640"/>
          </a:xfrm>
          <a:prstGeom prst="line">
            <a:avLst/>
          </a:prstGeom>
          <a:ln w="15840">
            <a:solidFill>
              <a:srgbClr val="000000"/>
            </a:solidFill>
            <a:miter/>
          </a:ln>
        </p:spPr>
      </p:sp>
      <p:sp>
        <p:nvSpPr>
          <p:cNvPr id="349" name="CustomShape 3"/>
          <p:cNvSpPr/>
          <p:nvPr/>
        </p:nvSpPr>
        <p:spPr>
          <a:xfrm>
            <a:off x="3382560" y="5272560"/>
            <a:ext cx="606960" cy="4982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350" name="CustomShape 4"/>
          <p:cNvSpPr/>
          <p:nvPr/>
        </p:nvSpPr>
        <p:spPr>
          <a:xfrm>
            <a:off x="261360" y="6192360"/>
            <a:ext cx="18403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visualization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Convolutional Network</a:t>
            </a:r>
            <a:endParaRPr/>
          </a:p>
        </p:txBody>
      </p:sp>
      <p:pic>
        <p:nvPicPr>
          <p:cNvPr id="352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080" y="1710000"/>
            <a:ext cx="7049520" cy="4104360"/>
          </a:xfrm>
          <a:prstGeom prst="rect">
            <a:avLst/>
          </a:prstGeom>
          <a:ln>
            <a:noFill/>
          </a:ln>
        </p:spPr>
      </p:pic>
      <p:sp>
        <p:nvSpPr>
          <p:cNvPr id="353" name="TextShape 2"/>
          <p:cNvSpPr txBox="1"/>
          <p:nvPr/>
        </p:nvSpPr>
        <p:spPr>
          <a:xfrm>
            <a:off x="7769880" y="2025360"/>
            <a:ext cx="4223880" cy="4832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Automatic feature learning, instead
of manual feature engineering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Hierarchical features: from simple patterns to high-level concepts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End-to-end solutions</a:t>
            </a:r>
            <a:endParaRPr/>
          </a:p>
        </p:txBody>
      </p:sp>
      <p:sp>
        <p:nvSpPr>
          <p:cNvPr id="354" name="CustomShape 3"/>
          <p:cNvSpPr/>
          <p:nvPr/>
        </p:nvSpPr>
        <p:spPr>
          <a:xfrm>
            <a:off x="10458360" y="6248520"/>
            <a:ext cx="105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640" y="1325520"/>
            <a:ext cx="6082200" cy="2275920"/>
          </a:xfrm>
          <a:prstGeom prst="rect">
            <a:avLst/>
          </a:prstGeom>
          <a:ln>
            <a:noFill/>
          </a:ln>
        </p:spPr>
      </p:pic>
      <p:sp>
        <p:nvSpPr>
          <p:cNvPr id="356" name="TextShape 1"/>
          <p:cNvSpPr txBox="1"/>
          <p:nvPr/>
        </p:nvSpPr>
        <p:spPr>
          <a:xfrm>
            <a:off x="838080" y="1640880"/>
            <a:ext cx="1669680" cy="4917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2800" b="1">
                <a:solidFill>
                  <a:srgbClr val="000000"/>
                </a:solidFill>
                <a:latin typeface="Calibri"/>
              </a:rPr>
              <a:t>RNN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= Recurrent Neural Network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7" name="CustomShape 2"/>
          <p:cNvSpPr/>
          <p:nvPr/>
        </p:nvSpPr>
        <p:spPr>
          <a:xfrm flipV="1">
            <a:off x="4605480" y="4085280"/>
            <a:ext cx="6049800" cy="360"/>
          </a:xfrm>
          <a:prstGeom prst="straightConnector1">
            <a:avLst/>
          </a:prstGeom>
          <a:noFill/>
          <a:ln w="25560">
            <a:solidFill>
              <a:srgbClr val="44546A"/>
            </a:solidFill>
            <a:miter/>
            <a:tailEnd type="arrow" w="lg" len="lg"/>
          </a:ln>
        </p:spPr>
      </p:sp>
      <p:sp>
        <p:nvSpPr>
          <p:cNvPr id="358" name="CustomShape 3"/>
          <p:cNvSpPr/>
          <p:nvPr/>
        </p:nvSpPr>
        <p:spPr>
          <a:xfrm>
            <a:off x="10774080" y="3889080"/>
            <a:ext cx="66456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1F4E79"/>
                </a:solidFill>
                <a:latin typeface="Calibri"/>
              </a:rPr>
              <a:t>Time</a:t>
            </a:r>
            <a:endParaRPr/>
          </a:p>
        </p:txBody>
      </p:sp>
      <p:sp>
        <p:nvSpPr>
          <p:cNvPr id="359" name="CustomShape 4"/>
          <p:cNvSpPr/>
          <p:nvPr/>
        </p:nvSpPr>
        <p:spPr>
          <a:xfrm>
            <a:off x="68940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Recurrent Neural Network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640" y="1325520"/>
            <a:ext cx="6082200" cy="2275920"/>
          </a:xfrm>
          <a:prstGeom prst="rect">
            <a:avLst/>
          </a:prstGeom>
          <a:ln>
            <a:noFill/>
          </a:ln>
        </p:spPr>
      </p:pic>
      <p:pic>
        <p:nvPicPr>
          <p:cNvPr id="361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1640" y="3777120"/>
            <a:ext cx="6219720" cy="2336760"/>
          </a:xfrm>
          <a:prstGeom prst="rect">
            <a:avLst/>
          </a:prstGeom>
          <a:ln>
            <a:noFill/>
          </a:ln>
        </p:spPr>
      </p:pic>
      <p:sp>
        <p:nvSpPr>
          <p:cNvPr id="362" name="TextShape 1"/>
          <p:cNvSpPr txBox="1"/>
          <p:nvPr/>
        </p:nvSpPr>
        <p:spPr>
          <a:xfrm>
            <a:off x="838080" y="1640880"/>
            <a:ext cx="1669680" cy="4917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2800" b="1">
                <a:solidFill>
                  <a:srgbClr val="000000"/>
                </a:solidFill>
                <a:latin typeface="Calibri"/>
              </a:rPr>
              <a:t>RNN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= Recurrent Neural Network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he-IL" sz="2800" b="1">
                <a:solidFill>
                  <a:srgbClr val="000000"/>
                </a:solidFill>
                <a:latin typeface="Calibri"/>
              </a:rPr>
              <a:t>LSTM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= Long Short-Term Memory</a:t>
            </a:r>
            <a:endParaRPr/>
          </a:p>
        </p:txBody>
      </p:sp>
      <p:sp>
        <p:nvSpPr>
          <p:cNvPr id="363" name="CustomShape 2"/>
          <p:cNvSpPr/>
          <p:nvPr/>
        </p:nvSpPr>
        <p:spPr>
          <a:xfrm flipV="1">
            <a:off x="4391640" y="6590880"/>
            <a:ext cx="6049800" cy="360"/>
          </a:xfrm>
          <a:prstGeom prst="straightConnector1">
            <a:avLst/>
          </a:prstGeom>
          <a:noFill/>
          <a:ln w="25560">
            <a:solidFill>
              <a:srgbClr val="44546A"/>
            </a:solidFill>
            <a:miter/>
            <a:tailEnd type="arrow" w="lg" len="lg"/>
          </a:ln>
        </p:spPr>
      </p:sp>
      <p:sp>
        <p:nvSpPr>
          <p:cNvPr id="364" name="CustomShape 3"/>
          <p:cNvSpPr/>
          <p:nvPr/>
        </p:nvSpPr>
        <p:spPr>
          <a:xfrm>
            <a:off x="10560240" y="6395040"/>
            <a:ext cx="66456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1F4E79"/>
                </a:solidFill>
                <a:latin typeface="Calibri"/>
              </a:rPr>
              <a:t>Time</a:t>
            </a:r>
            <a:endParaRPr/>
          </a:p>
        </p:txBody>
      </p:sp>
      <p:sp>
        <p:nvSpPr>
          <p:cNvPr id="365" name="CustomShape 4"/>
          <p:cNvSpPr/>
          <p:nvPr/>
        </p:nvSpPr>
        <p:spPr>
          <a:xfrm>
            <a:off x="68940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Recurrent Neural Network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Generated C code by RNN</a:t>
            </a:r>
            <a:endParaRPr/>
          </a:p>
        </p:txBody>
      </p:sp>
      <p:pic>
        <p:nvPicPr>
          <p:cNvPr id="367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3280" y="1614960"/>
            <a:ext cx="5599080" cy="507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Chatbot RNN</a:t>
            </a:r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838080" y="1597320"/>
            <a:ext cx="4825800" cy="4764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2800">
                <a:solidFill>
                  <a:srgbClr val="000000"/>
                </a:solidFill>
                <a:latin typeface="Calibri"/>
              </a:rPr>
              <a:t>Trained on movie subtitles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70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5920" y="935640"/>
            <a:ext cx="5707080" cy="558000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-10800" y="6362280"/>
            <a:ext cx="385848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</a:rPr>
              <a:t>Vinyals and Le, </a:t>
            </a:r>
            <a:r>
              <a:rPr lang="en-US" sz="1400" u="sng">
                <a:solidFill>
                  <a:srgbClr val="0563C1"/>
                </a:solidFill>
                <a:latin typeface="Calibri"/>
              </a:rPr>
              <a:t>arxiv.org/abs/1506.05869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Chart 10"/>
          <p:cNvGraphicFramePr/>
          <p:nvPr/>
        </p:nvGraphicFramePr>
        <p:xfrm>
          <a:off x="748080" y="1684440"/>
          <a:ext cx="5136480" cy="484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73" name="Picture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9520" y="1232280"/>
            <a:ext cx="5866920" cy="484776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 flipH="1">
            <a:off x="3003840" y="2865240"/>
            <a:ext cx="216360" cy="508680"/>
          </a:xfrm>
          <a:prstGeom prst="straightConnector1">
            <a:avLst/>
          </a:prstGeom>
          <a:noFill/>
          <a:ln w="6480">
            <a:solidFill>
              <a:srgbClr val="FF0000"/>
            </a:solidFill>
            <a:miter/>
            <a:tailEnd type="arrow" w="med" len="med"/>
          </a:ln>
        </p:spPr>
      </p:sp>
      <p:sp>
        <p:nvSpPr>
          <p:cNvPr id="375" name="CustomShape 2"/>
          <p:cNvSpPr/>
          <p:nvPr/>
        </p:nvSpPr>
        <p:spPr>
          <a:xfrm>
            <a:off x="3221280" y="2048040"/>
            <a:ext cx="848160" cy="111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0000"/>
                </a:solidFill>
                <a:latin typeface="Calibri"/>
              </a:rPr>
              <a:t>Move to deep neural networks: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AlexNet</a:t>
            </a:r>
            <a:endParaRPr/>
          </a:p>
        </p:txBody>
      </p:sp>
      <p:sp>
        <p:nvSpPr>
          <p:cNvPr id="376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he-IL" sz="4400">
                <a:latin typeface="Calibri Light"/>
              </a:rPr>
              <a:t>State-of-the-art examples</a:t>
            </a:r>
            <a:r>
              <a:rPr lang="he-IL">
                <a:latin typeface="Calibri Light"/>
              </a:rPr>
              <a:t>
</a:t>
            </a:r>
            <a:endParaRPr/>
          </a:p>
        </p:txBody>
      </p:sp>
      <p:sp>
        <p:nvSpPr>
          <p:cNvPr id="377" name="CustomShape 4"/>
          <p:cNvSpPr/>
          <p:nvPr/>
        </p:nvSpPr>
        <p:spPr>
          <a:xfrm flipH="1">
            <a:off x="3979080" y="4196880"/>
            <a:ext cx="216360" cy="508680"/>
          </a:xfrm>
          <a:prstGeom prst="straightConnector1">
            <a:avLst/>
          </a:prstGeom>
          <a:noFill/>
          <a:ln w="6480">
            <a:solidFill>
              <a:srgbClr val="FF0000"/>
            </a:solidFill>
            <a:miter/>
            <a:tailEnd type="arrow" w="med" len="med"/>
          </a:ln>
        </p:spPr>
      </p:sp>
      <p:sp>
        <p:nvSpPr>
          <p:cNvPr id="378" name="CustomShape 5"/>
          <p:cNvSpPr/>
          <p:nvPr/>
        </p:nvSpPr>
        <p:spPr>
          <a:xfrm>
            <a:off x="3788640" y="3823560"/>
            <a:ext cx="878760" cy="29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GoogLeNet</a:t>
            </a:r>
            <a:endParaRPr/>
          </a:p>
        </p:txBody>
      </p:sp>
      <p:sp>
        <p:nvSpPr>
          <p:cNvPr id="379" name="CustomShape 6"/>
          <p:cNvSpPr/>
          <p:nvPr/>
        </p:nvSpPr>
        <p:spPr>
          <a:xfrm flipH="1">
            <a:off x="4579920" y="4973760"/>
            <a:ext cx="86760" cy="250200"/>
          </a:xfrm>
          <a:prstGeom prst="straightConnector1">
            <a:avLst/>
          </a:prstGeom>
          <a:noFill/>
          <a:ln w="6480">
            <a:solidFill>
              <a:srgbClr val="FF0000"/>
            </a:solidFill>
            <a:miter/>
            <a:tailEnd type="arrow" w="med" len="med"/>
          </a:ln>
        </p:spPr>
      </p:sp>
      <p:sp>
        <p:nvSpPr>
          <p:cNvPr id="380" name="CustomShape 7"/>
          <p:cNvSpPr/>
          <p:nvPr/>
        </p:nvSpPr>
        <p:spPr>
          <a:xfrm>
            <a:off x="4277880" y="4413960"/>
            <a:ext cx="878760" cy="649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Microsoft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Residual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Net</a:t>
            </a:r>
            <a:endParaRPr/>
          </a:p>
        </p:txBody>
      </p:sp>
      <p:sp>
        <p:nvSpPr>
          <p:cNvPr id="381" name="CustomShape 8"/>
          <p:cNvSpPr/>
          <p:nvPr/>
        </p:nvSpPr>
        <p:spPr>
          <a:xfrm>
            <a:off x="6055200" y="6200280"/>
            <a:ext cx="569160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1.2M train images, 100k test images, 1000 categories</a:t>
            </a:r>
            <a:endParaRPr/>
          </a:p>
        </p:txBody>
      </p:sp>
      <p:sp>
        <p:nvSpPr>
          <p:cNvPr id="382" name="CustomShape 9"/>
          <p:cNvSpPr/>
          <p:nvPr/>
        </p:nvSpPr>
        <p:spPr>
          <a:xfrm flipH="1">
            <a:off x="5009760" y="4121640"/>
            <a:ext cx="394200" cy="1113840"/>
          </a:xfrm>
          <a:prstGeom prst="straightConnector1">
            <a:avLst/>
          </a:prstGeom>
          <a:noFill/>
          <a:ln w="6480">
            <a:solidFill>
              <a:srgbClr val="FF0000"/>
            </a:solidFill>
            <a:miter/>
            <a:tailEnd type="arrow" w="med" len="med"/>
          </a:ln>
        </p:spPr>
      </p:sp>
      <p:sp>
        <p:nvSpPr>
          <p:cNvPr id="383" name="CustomShape 10"/>
          <p:cNvSpPr/>
          <p:nvPr/>
        </p:nvSpPr>
        <p:spPr>
          <a:xfrm>
            <a:off x="5176080" y="3450240"/>
            <a:ext cx="878760" cy="35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563C1"/>
                </a:solidFill>
                <a:latin typeface="Calibri"/>
              </a:rPr>
              <a:t>Google Inception-ResNet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2"/>
          <p:cNvPicPr/>
          <p:nvPr/>
        </p:nvPicPr>
        <p:blipFill>
          <a:blip r:embed="rId3" cstate="print"/>
          <a:srcRect l="596777" t="603881" r="1912487" b="1456192"/>
          <a:stretch>
            <a:fillRect/>
          </a:stretch>
        </p:blipFill>
        <p:spPr>
          <a:xfrm>
            <a:off x="1272960" y="5519520"/>
            <a:ext cx="427320" cy="997200"/>
          </a:xfrm>
          <a:prstGeom prst="rect">
            <a:avLst/>
          </a:prstGeom>
          <a:ln>
            <a:noFill/>
          </a:ln>
        </p:spPr>
      </p:pic>
      <p:sp>
        <p:nvSpPr>
          <p:cNvPr id="3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Image Classification NN</a:t>
            </a:r>
            <a:endParaRPr/>
          </a:p>
        </p:txBody>
      </p:sp>
      <p:pic>
        <p:nvPicPr>
          <p:cNvPr id="386" name="Picture 6"/>
          <p:cNvPicPr/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308560" y="4904280"/>
            <a:ext cx="1215000" cy="774000"/>
          </a:xfrm>
          <a:prstGeom prst="rect">
            <a:avLst/>
          </a:prstGeom>
          <a:ln>
            <a:noFill/>
          </a:ln>
        </p:spPr>
      </p:pic>
      <p:sp>
        <p:nvSpPr>
          <p:cNvPr id="387" name="CustomShape 2"/>
          <p:cNvSpPr/>
          <p:nvPr/>
        </p:nvSpPr>
        <p:spPr>
          <a:xfrm>
            <a:off x="5916240" y="4576680"/>
            <a:ext cx="516960" cy="4780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pic>
        <p:nvPicPr>
          <p:cNvPr id="388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8800" y="4904640"/>
            <a:ext cx="192960" cy="94536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9559800" y="5869800"/>
            <a:ext cx="2189160" cy="118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Inception-Resnet v4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75 layers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(Google 2016)</a:t>
            </a:r>
            <a:endParaRPr/>
          </a:p>
        </p:txBody>
      </p:sp>
      <p:sp>
        <p:nvSpPr>
          <p:cNvPr id="390" name="CustomShape 4"/>
          <p:cNvSpPr/>
          <p:nvPr/>
        </p:nvSpPr>
        <p:spPr>
          <a:xfrm>
            <a:off x="7087680" y="5850720"/>
            <a:ext cx="2189160" cy="118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ResNet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152 layers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(Microsoft 2015)</a:t>
            </a:r>
            <a:endParaRPr/>
          </a:p>
        </p:txBody>
      </p:sp>
      <p:sp>
        <p:nvSpPr>
          <p:cNvPr id="391" name="CustomShape 5"/>
          <p:cNvSpPr/>
          <p:nvPr/>
        </p:nvSpPr>
        <p:spPr>
          <a:xfrm>
            <a:off x="4755960" y="5826240"/>
            <a:ext cx="218916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GoogLeNet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22 layers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(Google 2014)</a:t>
            </a:r>
            <a:endParaRPr/>
          </a:p>
        </p:txBody>
      </p:sp>
      <p:sp>
        <p:nvSpPr>
          <p:cNvPr id="392" name="CustomShape 6"/>
          <p:cNvSpPr/>
          <p:nvPr/>
        </p:nvSpPr>
        <p:spPr>
          <a:xfrm>
            <a:off x="2450880" y="5824080"/>
            <a:ext cx="218916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VGGNet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19 layers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(2014)</a:t>
            </a:r>
            <a:endParaRPr/>
          </a:p>
        </p:txBody>
      </p:sp>
      <p:sp>
        <p:nvSpPr>
          <p:cNvPr id="393" name="CustomShape 7"/>
          <p:cNvSpPr/>
          <p:nvPr/>
        </p:nvSpPr>
        <p:spPr>
          <a:xfrm>
            <a:off x="261360" y="5824080"/>
            <a:ext cx="218916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AlexNet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8 layers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(2012)</a:t>
            </a:r>
            <a:endParaRPr/>
          </a:p>
        </p:txBody>
      </p:sp>
      <p:pic>
        <p:nvPicPr>
          <p:cNvPr id="394" name="Picture 3"/>
          <p:cNvPicPr/>
          <p:nvPr/>
        </p:nvPicPr>
        <p:blipFill>
          <a:blip r:embed="rId6" cstate="print"/>
          <a:srcRect t="5878" b="4846"/>
          <a:stretch>
            <a:fillRect/>
          </a:stretch>
        </p:blipFill>
        <p:spPr>
          <a:xfrm>
            <a:off x="8082360" y="1885680"/>
            <a:ext cx="300240" cy="1337400"/>
          </a:xfrm>
          <a:prstGeom prst="rect">
            <a:avLst/>
          </a:prstGeom>
          <a:ln>
            <a:noFill/>
          </a:ln>
        </p:spPr>
      </p:pic>
      <p:pic>
        <p:nvPicPr>
          <p:cNvPr id="395" name="Picture 3"/>
          <p:cNvPicPr/>
          <p:nvPr/>
        </p:nvPicPr>
        <p:blipFill>
          <a:blip r:embed="rId6" cstate="print"/>
          <a:srcRect t="5878" b="4846"/>
          <a:stretch>
            <a:fillRect/>
          </a:stretch>
        </p:blipFill>
        <p:spPr>
          <a:xfrm>
            <a:off x="8078400" y="3223440"/>
            <a:ext cx="300240" cy="1337400"/>
          </a:xfrm>
          <a:prstGeom prst="rect">
            <a:avLst/>
          </a:prstGeom>
          <a:ln>
            <a:noFill/>
          </a:ln>
        </p:spPr>
      </p:pic>
      <p:pic>
        <p:nvPicPr>
          <p:cNvPr id="396" name="Picture 3"/>
          <p:cNvPicPr/>
          <p:nvPr/>
        </p:nvPicPr>
        <p:blipFill>
          <a:blip r:embed="rId6" cstate="print"/>
          <a:srcRect t="5878" b="4846"/>
          <a:stretch>
            <a:fillRect/>
          </a:stretch>
        </p:blipFill>
        <p:spPr>
          <a:xfrm>
            <a:off x="8082360" y="4561200"/>
            <a:ext cx="300240" cy="1337400"/>
          </a:xfrm>
          <a:prstGeom prst="rect">
            <a:avLst/>
          </a:prstGeom>
          <a:ln>
            <a:noFill/>
          </a:ln>
        </p:spPr>
      </p:pic>
      <p:pic>
        <p:nvPicPr>
          <p:cNvPr id="397" name="Picture 3"/>
          <p:cNvPicPr/>
          <p:nvPr/>
        </p:nvPicPr>
        <p:blipFill>
          <a:blip r:embed="rId6" cstate="print"/>
          <a:srcRect t="5878" b="4846"/>
          <a:stretch>
            <a:fillRect/>
          </a:stretch>
        </p:blipFill>
        <p:spPr>
          <a:xfrm>
            <a:off x="8082360" y="583200"/>
            <a:ext cx="300240" cy="1337400"/>
          </a:xfrm>
          <a:prstGeom prst="rect">
            <a:avLst/>
          </a:prstGeom>
          <a:ln>
            <a:noFill/>
          </a:ln>
        </p:spPr>
      </p:pic>
      <p:pic>
        <p:nvPicPr>
          <p:cNvPr id="398" name="Picture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7760" y="5402160"/>
            <a:ext cx="106200" cy="467280"/>
          </a:xfrm>
          <a:prstGeom prst="rect">
            <a:avLst/>
          </a:prstGeom>
          <a:ln>
            <a:noFill/>
          </a:ln>
        </p:spPr>
      </p:pic>
      <p:pic>
        <p:nvPicPr>
          <p:cNvPr id="399" name="Picture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7520" y="5126400"/>
            <a:ext cx="166680" cy="267840"/>
          </a:xfrm>
          <a:prstGeom prst="rect">
            <a:avLst/>
          </a:prstGeom>
          <a:ln>
            <a:noFill/>
          </a:ln>
        </p:spPr>
      </p:pic>
      <p:pic>
        <p:nvPicPr>
          <p:cNvPr id="400" name="Picture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7520" y="4846680"/>
            <a:ext cx="166680" cy="267840"/>
          </a:xfrm>
          <a:prstGeom prst="rect">
            <a:avLst/>
          </a:prstGeom>
          <a:ln>
            <a:noFill/>
          </a:ln>
        </p:spPr>
      </p:pic>
      <p:pic>
        <p:nvPicPr>
          <p:cNvPr id="401" name="Picture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7520" y="4578480"/>
            <a:ext cx="166680" cy="267840"/>
          </a:xfrm>
          <a:prstGeom prst="rect">
            <a:avLst/>
          </a:prstGeom>
          <a:ln>
            <a:noFill/>
          </a:ln>
        </p:spPr>
      </p:pic>
      <p:pic>
        <p:nvPicPr>
          <p:cNvPr id="402" name="Picture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7520" y="4310280"/>
            <a:ext cx="166680" cy="267840"/>
          </a:xfrm>
          <a:prstGeom prst="rect">
            <a:avLst/>
          </a:prstGeom>
          <a:ln>
            <a:noFill/>
          </a:ln>
        </p:spPr>
      </p:pic>
      <p:pic>
        <p:nvPicPr>
          <p:cNvPr id="403" name="Picture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0760" y="4086000"/>
            <a:ext cx="160560" cy="224280"/>
          </a:xfrm>
          <a:prstGeom prst="rect">
            <a:avLst/>
          </a:prstGeom>
          <a:ln>
            <a:noFill/>
          </a:ln>
        </p:spPr>
      </p:pic>
      <p:pic>
        <p:nvPicPr>
          <p:cNvPr id="404" name="Picture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0760" y="3823920"/>
            <a:ext cx="160560" cy="224280"/>
          </a:xfrm>
          <a:prstGeom prst="rect">
            <a:avLst/>
          </a:prstGeom>
          <a:ln>
            <a:noFill/>
          </a:ln>
        </p:spPr>
      </p:pic>
      <p:pic>
        <p:nvPicPr>
          <p:cNvPr id="405" name="Picture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0760" y="3599280"/>
            <a:ext cx="160560" cy="224280"/>
          </a:xfrm>
          <a:prstGeom prst="rect">
            <a:avLst/>
          </a:prstGeom>
          <a:ln>
            <a:noFill/>
          </a:ln>
        </p:spPr>
      </p:pic>
      <p:pic>
        <p:nvPicPr>
          <p:cNvPr id="406" name="Picture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87160" y="3374640"/>
            <a:ext cx="160560" cy="224280"/>
          </a:xfrm>
          <a:prstGeom prst="rect">
            <a:avLst/>
          </a:prstGeom>
          <a:ln>
            <a:noFill/>
          </a:ln>
        </p:spPr>
      </p:pic>
      <p:pic>
        <p:nvPicPr>
          <p:cNvPr id="407" name="Picture 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80680" y="3194280"/>
            <a:ext cx="203040" cy="15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360" y="1782720"/>
            <a:ext cx="9060120" cy="169632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Computing Power</a:t>
            </a: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753480" y="3796200"/>
            <a:ext cx="10697760" cy="2594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Why now?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Compute power (Moore’s law, GPU, cluster)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Availability of big data (shared curated datasets, internet, web companies)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Tweaks in training methods (the architectures are from the 90’s)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Artificial Intelligence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3379680" y="1874520"/>
            <a:ext cx="810360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Algorithms which learn from examples (instead of rules) in a supervised/unsupervised manner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Today’s Neural Networks are an example of Weak Artificial Intelligence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Other examples of Weak Artificial Intelligence: Linear/logistic regression, SVM, Decision Trees, Clustering, Bayesian Graphical Models, etc.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Hopefully Strong Artificial Intelligence in the future (2040 - ?)</a:t>
            </a:r>
            <a:endParaRPr/>
          </a:p>
          <a:p>
            <a:pPr algn="r"/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0" name="Picture 2"/>
          <p:cNvPicPr/>
          <p:nvPr/>
        </p:nvPicPr>
        <p:blipFill>
          <a:blip r:embed="rId3" cstate="print"/>
          <a:srcRect r="27302"/>
          <a:stretch>
            <a:fillRect/>
          </a:stretch>
        </p:blipFill>
        <p:spPr>
          <a:xfrm>
            <a:off x="396000" y="2437560"/>
            <a:ext cx="2619720" cy="270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772640" y="1472400"/>
            <a:ext cx="3966120" cy="1553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Titan X (2015)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Pascal (2016)  </a:t>
            </a:r>
            <a:endParaRPr/>
          </a:p>
        </p:txBody>
      </p:sp>
      <p:sp>
        <p:nvSpPr>
          <p:cNvPr id="41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GPU</a:t>
            </a:r>
            <a:endParaRPr/>
          </a:p>
        </p:txBody>
      </p:sp>
      <p:pic>
        <p:nvPicPr>
          <p:cNvPr id="413" name="Picture 4"/>
          <p:cNvPicPr/>
          <p:nvPr/>
        </p:nvPicPr>
        <p:blipFill>
          <a:blip r:embed="rId2" cstate="print"/>
          <a:srcRect l="21735" t="14502" r="30296" b="14578"/>
          <a:stretch>
            <a:fillRect/>
          </a:stretch>
        </p:blipFill>
        <p:spPr>
          <a:xfrm>
            <a:off x="7524360" y="3402720"/>
            <a:ext cx="2961000" cy="3283560"/>
          </a:xfrm>
          <a:prstGeom prst="rect">
            <a:avLst/>
          </a:prstGeom>
          <a:ln>
            <a:noFill/>
          </a:ln>
        </p:spPr>
      </p:pic>
      <p:pic>
        <p:nvPicPr>
          <p:cNvPr id="414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0240" y="3301200"/>
            <a:ext cx="3487680" cy="3385080"/>
          </a:xfrm>
          <a:prstGeom prst="rect">
            <a:avLst/>
          </a:prstGeom>
          <a:ln>
            <a:noFill/>
          </a:ln>
        </p:spPr>
      </p:pic>
      <p:pic>
        <p:nvPicPr>
          <p:cNvPr id="415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3600" y="1110240"/>
            <a:ext cx="1233360" cy="987480"/>
          </a:xfrm>
          <a:prstGeom prst="rect">
            <a:avLst/>
          </a:prstGeom>
          <a:ln>
            <a:noFill/>
          </a:ln>
        </p:spPr>
      </p:pic>
      <p:pic>
        <p:nvPicPr>
          <p:cNvPr id="416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8680" y="2257200"/>
            <a:ext cx="1303200" cy="98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Type of Parallelism</a:t>
            </a:r>
            <a:endParaRPr/>
          </a:p>
        </p:txBody>
      </p:sp>
      <p:pic>
        <p:nvPicPr>
          <p:cNvPr id="418" name="Picture 2"/>
          <p:cNvPicPr/>
          <p:nvPr/>
        </p:nvPicPr>
        <p:blipFill>
          <a:blip r:embed="rId2" cstate="print"/>
          <a:srcRect r="1462664"/>
          <a:stretch>
            <a:fillRect/>
          </a:stretch>
        </p:blipFill>
        <p:spPr>
          <a:xfrm>
            <a:off x="1583640" y="2173320"/>
            <a:ext cx="3795840" cy="3538080"/>
          </a:xfrm>
          <a:prstGeom prst="rect">
            <a:avLst/>
          </a:prstGeom>
          <a:ln>
            <a:noFill/>
          </a:ln>
        </p:spPr>
      </p:pic>
      <p:pic>
        <p:nvPicPr>
          <p:cNvPr id="419" name="Picture 2"/>
          <p:cNvPicPr/>
          <p:nvPr/>
        </p:nvPicPr>
        <p:blipFill>
          <a:blip r:embed="rId2" cstate="print"/>
          <a:srcRect l="1687467" t="2256645" r="81134"/>
          <a:stretch>
            <a:fillRect/>
          </a:stretch>
        </p:blipFill>
        <p:spPr>
          <a:xfrm>
            <a:off x="7671600" y="4998960"/>
            <a:ext cx="2814120" cy="520200"/>
          </a:xfrm>
          <a:prstGeom prst="rect">
            <a:avLst/>
          </a:prstGeom>
          <a:ln>
            <a:noFill/>
          </a:ln>
        </p:spPr>
      </p:pic>
      <p:pic>
        <p:nvPicPr>
          <p:cNvPr id="420" name="Picture 2"/>
          <p:cNvPicPr/>
          <p:nvPr/>
        </p:nvPicPr>
        <p:blipFill>
          <a:blip r:embed="rId3" cstate="print"/>
          <a:srcRect t="76758"/>
          <a:stretch>
            <a:fillRect/>
          </a:stretch>
        </p:blipFill>
        <p:spPr>
          <a:xfrm>
            <a:off x="6827760" y="1864440"/>
            <a:ext cx="4501440" cy="313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Frameworks</a:t>
            </a:r>
            <a:endParaRPr/>
          </a:p>
        </p:txBody>
      </p:sp>
      <p:sp>
        <p:nvSpPr>
          <p:cNvPr id="422" name="TextShape 2"/>
          <p:cNvSpPr txBox="1"/>
          <p:nvPr/>
        </p:nvSpPr>
        <p:spPr>
          <a:xfrm>
            <a:off x="1704960" y="1920600"/>
            <a:ext cx="7747200" cy="3921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 u="sng">
                <a:solidFill>
                  <a:srgbClr val="0563C1"/>
                </a:solidFill>
                <a:latin typeface="Calibri"/>
              </a:rPr>
              <a:t>Theano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(Toronto University)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 u="sng">
                <a:solidFill>
                  <a:srgbClr val="0563C1"/>
                </a:solidFill>
                <a:latin typeface="Calibri"/>
              </a:rPr>
              <a:t>Torch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(Facebook)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 u="sng">
                <a:solidFill>
                  <a:srgbClr val="0563C1"/>
                </a:solidFill>
                <a:latin typeface="Calibri"/>
              </a:rPr>
              <a:t>Caffe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(Berkley University)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800" u="sng">
                <a:solidFill>
                  <a:srgbClr val="0563C1"/>
                </a:solidFill>
                <a:latin typeface="Calibri"/>
              </a:rPr>
              <a:t>TensorFlow</a:t>
            </a:r>
            <a:r>
              <a:rPr lang="he-IL" sz="2800">
                <a:solidFill>
                  <a:srgbClr val="000000"/>
                </a:solidFill>
                <a:latin typeface="Calibri"/>
              </a:rPr>
              <a:t> (Google)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813240" y="270000"/>
            <a:ext cx="1066860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Object Detection and Recognition</a:t>
            </a:r>
            <a:r>
              <a:rPr lang="he-IL" sz="1400">
                <a:solidFill>
                  <a:srgbClr val="000000"/>
                </a:solidFill>
                <a:latin typeface="Calibri Light"/>
              </a:rPr>
              <a:t> </a:t>
            </a:r>
            <a:endParaRPr/>
          </a:p>
        </p:txBody>
      </p:sp>
      <p:pic>
        <p:nvPicPr>
          <p:cNvPr id="424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560" y="1412640"/>
            <a:ext cx="8356320" cy="511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838080" y="365040"/>
            <a:ext cx="475200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Object Detection and Recognition</a:t>
            </a:r>
            <a:r>
              <a:rPr lang="he-IL" sz="1400">
                <a:solidFill>
                  <a:srgbClr val="000000"/>
                </a:solidFill>
                <a:latin typeface="Calibri Light"/>
              </a:rPr>
              <a:t> </a:t>
            </a:r>
            <a:endParaRPr/>
          </a:p>
        </p:txBody>
      </p:sp>
      <p:pic>
        <p:nvPicPr>
          <p:cNvPr id="426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3480" y="311040"/>
            <a:ext cx="4250880" cy="3035160"/>
          </a:xfrm>
          <a:prstGeom prst="rect">
            <a:avLst/>
          </a:prstGeom>
          <a:ln>
            <a:noFill/>
          </a:ln>
        </p:spPr>
      </p:pic>
      <p:pic>
        <p:nvPicPr>
          <p:cNvPr id="42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8200" y="3466800"/>
            <a:ext cx="7545240" cy="3186000"/>
          </a:xfrm>
          <a:prstGeom prst="rect">
            <a:avLst/>
          </a:prstGeom>
          <a:ln>
            <a:noFill/>
          </a:ln>
        </p:spPr>
      </p:pic>
      <p:sp>
        <p:nvSpPr>
          <p:cNvPr id="428" name="CustomShape 2"/>
          <p:cNvSpPr/>
          <p:nvPr/>
        </p:nvSpPr>
        <p:spPr>
          <a:xfrm>
            <a:off x="10868400" y="843120"/>
            <a:ext cx="1444320" cy="639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Localization, Tracking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 flipH="1">
            <a:off x="10298880" y="1166400"/>
            <a:ext cx="568440" cy="192240"/>
          </a:xfrm>
          <a:prstGeom prst="straightConnector1">
            <a:avLst/>
          </a:prstGeom>
          <a:noFill/>
          <a:ln w="6480">
            <a:solidFill>
              <a:srgbClr val="5B9BD5"/>
            </a:solidFill>
            <a:miter/>
            <a:tailEnd type="triangle" w="med" len="med"/>
          </a:ln>
        </p:spPr>
      </p:sp>
      <p:sp>
        <p:nvSpPr>
          <p:cNvPr id="430" name="CustomShape 4"/>
          <p:cNvSpPr/>
          <p:nvPr/>
        </p:nvSpPr>
        <p:spPr>
          <a:xfrm flipH="1" flipV="1">
            <a:off x="10071000" y="710640"/>
            <a:ext cx="797040" cy="454680"/>
          </a:xfrm>
          <a:prstGeom prst="straightConnector1">
            <a:avLst/>
          </a:prstGeom>
          <a:noFill/>
          <a:ln w="6480">
            <a:solidFill>
              <a:srgbClr val="5B9BD5"/>
            </a:solidFill>
            <a:miter/>
            <a:tailEnd type="triangle" w="med" len="med"/>
          </a:ln>
        </p:spPr>
      </p:sp>
      <p:sp>
        <p:nvSpPr>
          <p:cNvPr id="431" name="CustomShape 5"/>
          <p:cNvSpPr/>
          <p:nvPr/>
        </p:nvSpPr>
        <p:spPr>
          <a:xfrm>
            <a:off x="7530120" y="6286680"/>
            <a:ext cx="128556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Occlusion</a:t>
            </a:r>
            <a:endParaRPr/>
          </a:p>
        </p:txBody>
      </p:sp>
      <p:sp>
        <p:nvSpPr>
          <p:cNvPr id="432" name="CustomShape 6"/>
          <p:cNvSpPr/>
          <p:nvPr/>
        </p:nvSpPr>
        <p:spPr>
          <a:xfrm flipH="1" flipV="1">
            <a:off x="7480440" y="5398560"/>
            <a:ext cx="49680" cy="1072080"/>
          </a:xfrm>
          <a:prstGeom prst="straightConnector1">
            <a:avLst/>
          </a:prstGeom>
          <a:noFill/>
          <a:ln w="6480">
            <a:solidFill>
              <a:srgbClr val="5B9BD5"/>
            </a:solidFill>
            <a:miter/>
            <a:tailEnd type="triangle" w="med" len="med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720" y="1200240"/>
            <a:ext cx="5216760" cy="5082120"/>
          </a:xfrm>
          <a:prstGeom prst="rect">
            <a:avLst/>
          </a:prstGeom>
          <a:ln>
            <a:noFill/>
          </a:ln>
        </p:spPr>
      </p:pic>
      <p:pic>
        <p:nvPicPr>
          <p:cNvPr id="434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600" y="6270480"/>
            <a:ext cx="3323880" cy="356760"/>
          </a:xfrm>
          <a:prstGeom prst="rect">
            <a:avLst/>
          </a:prstGeom>
          <a:ln>
            <a:noFill/>
          </a:ln>
        </p:spPr>
      </p:pic>
      <p:pic>
        <p:nvPicPr>
          <p:cNvPr id="435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600" y="2410560"/>
            <a:ext cx="2952000" cy="2661480"/>
          </a:xfrm>
          <a:prstGeom prst="rect">
            <a:avLst/>
          </a:prstGeom>
          <a:ln>
            <a:noFill/>
          </a:ln>
        </p:spPr>
      </p:pic>
      <p:pic>
        <p:nvPicPr>
          <p:cNvPr id="436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520" y="1982880"/>
            <a:ext cx="2673720" cy="32004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10272240" y="6270480"/>
            <a:ext cx="1377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video</a:t>
            </a: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838080" y="365040"/>
            <a:ext cx="98611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Object Detection and Recognition</a:t>
            </a:r>
            <a:r>
              <a:rPr lang="he-IL" sz="1400">
                <a:solidFill>
                  <a:srgbClr val="000000"/>
                </a:solidFill>
                <a:latin typeface="Calibri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38080" y="365040"/>
            <a:ext cx="357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Image Captioning</a:t>
            </a:r>
            <a:endParaRPr/>
          </a:p>
        </p:txBody>
      </p:sp>
      <p:sp>
        <p:nvSpPr>
          <p:cNvPr id="440" name="TextShape 2"/>
          <p:cNvSpPr txBox="1"/>
          <p:nvPr/>
        </p:nvSpPr>
        <p:spPr>
          <a:xfrm>
            <a:off x="188640" y="5222520"/>
            <a:ext cx="2435040" cy="1545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Karpathy and Fei-Fei,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arxiv.org/abs/1412.2306</a:t>
            </a:r>
            <a:endParaRPr/>
          </a:p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Standord NeuralTalk2:</a:t>
            </a:r>
            <a:endParaRPr/>
          </a:p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Baidu/UCLA (Mao et al.)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arxiv.org/abs/1412.6632</a:t>
            </a:r>
            <a:endParaRPr/>
          </a:p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Toronto Image2Text</a:t>
            </a:r>
            <a:endParaRPr/>
          </a:p>
        </p:txBody>
      </p:sp>
      <p:pic>
        <p:nvPicPr>
          <p:cNvPr id="441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440" y="181800"/>
            <a:ext cx="7499160" cy="658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38080" y="365040"/>
            <a:ext cx="8210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Image Captioning</a:t>
            </a:r>
            <a:endParaRPr/>
          </a:p>
        </p:txBody>
      </p:sp>
      <p:pic>
        <p:nvPicPr>
          <p:cNvPr id="443" name="Picture 2"/>
          <p:cNvPicPr/>
          <p:nvPr/>
        </p:nvPicPr>
        <p:blipFill>
          <a:blip r:embed="rId2" cstate="print"/>
          <a:srcRect t="19828"/>
          <a:stretch>
            <a:fillRect/>
          </a:stretch>
        </p:blipFill>
        <p:spPr>
          <a:xfrm>
            <a:off x="3957480" y="2079720"/>
            <a:ext cx="6163200" cy="3352680"/>
          </a:xfrm>
          <a:prstGeom prst="rect">
            <a:avLst/>
          </a:prstGeom>
          <a:ln>
            <a:noFill/>
          </a:ln>
        </p:spPr>
      </p:pic>
      <p:sp>
        <p:nvSpPr>
          <p:cNvPr id="444" name="CustomShape 2"/>
          <p:cNvSpPr/>
          <p:nvPr/>
        </p:nvSpPr>
        <p:spPr>
          <a:xfrm>
            <a:off x="4064760" y="2167920"/>
            <a:ext cx="2564640" cy="1745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445" name="CustomShape 3"/>
          <p:cNvSpPr/>
          <p:nvPr/>
        </p:nvSpPr>
        <p:spPr>
          <a:xfrm>
            <a:off x="4217400" y="3913560"/>
            <a:ext cx="322200" cy="3661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pic>
        <p:nvPicPr>
          <p:cNvPr id="446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4840" y="3875040"/>
            <a:ext cx="1856520" cy="1579680"/>
          </a:xfrm>
          <a:prstGeom prst="rect">
            <a:avLst/>
          </a:prstGeom>
          <a:ln>
            <a:noFill/>
          </a:ln>
        </p:spPr>
      </p:pic>
      <p:sp>
        <p:nvSpPr>
          <p:cNvPr id="447" name="CustomShape 4"/>
          <p:cNvSpPr/>
          <p:nvPr/>
        </p:nvSpPr>
        <p:spPr>
          <a:xfrm>
            <a:off x="3779640" y="4664880"/>
            <a:ext cx="437040" cy="360"/>
          </a:xfrm>
          <a:prstGeom prst="straightConnector1">
            <a:avLst/>
          </a:prstGeom>
          <a:noFill/>
          <a:ln w="50760">
            <a:solidFill>
              <a:srgbClr val="000000"/>
            </a:solidFill>
            <a:miter/>
            <a:tailEnd type="triangle" w="med" len="med"/>
          </a:ln>
        </p:spPr>
      </p:sp>
      <p:sp>
        <p:nvSpPr>
          <p:cNvPr id="448" name="CustomShape 5"/>
          <p:cNvSpPr/>
          <p:nvPr/>
        </p:nvSpPr>
        <p:spPr>
          <a:xfrm>
            <a:off x="7791840" y="5146560"/>
            <a:ext cx="2329200" cy="872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449" name="CustomShape 6"/>
          <p:cNvSpPr/>
          <p:nvPr/>
        </p:nvSpPr>
        <p:spPr>
          <a:xfrm>
            <a:off x="7876800" y="5004360"/>
            <a:ext cx="282600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333F4F"/>
                </a:solidFill>
                <a:latin typeface="Calibri"/>
              </a:rPr>
              <a:t>white       cat</a:t>
            </a:r>
            <a:endParaRPr/>
          </a:p>
        </p:txBody>
      </p:sp>
      <p:sp>
        <p:nvSpPr>
          <p:cNvPr id="450" name="CustomShape 7"/>
          <p:cNvSpPr/>
          <p:nvPr/>
        </p:nvSpPr>
        <p:spPr>
          <a:xfrm>
            <a:off x="6786720" y="2079720"/>
            <a:ext cx="2009880" cy="821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333F4F"/>
                </a:solidFill>
                <a:latin typeface="Calibri"/>
              </a:rPr>
              <a:t>white       cat</a:t>
            </a:r>
            <a:endParaRPr/>
          </a:p>
        </p:txBody>
      </p:sp>
      <p:pic>
        <p:nvPicPr>
          <p:cNvPr id="451" name="Picture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8440" y="2478600"/>
            <a:ext cx="694800" cy="561600"/>
          </a:xfrm>
          <a:prstGeom prst="rect">
            <a:avLst/>
          </a:prstGeom>
          <a:ln>
            <a:noFill/>
          </a:ln>
        </p:spPr>
      </p:pic>
      <p:pic>
        <p:nvPicPr>
          <p:cNvPr id="452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2680" y="2478600"/>
            <a:ext cx="694800" cy="56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6"/>
          <p:cNvPicPr/>
          <p:nvPr/>
        </p:nvPicPr>
        <p:blipFill>
          <a:blip r:embed="rId2" cstate="print"/>
          <a:srcRect t="966372"/>
          <a:stretch>
            <a:fillRect/>
          </a:stretch>
        </p:blipFill>
        <p:spPr>
          <a:xfrm>
            <a:off x="52560" y="1690560"/>
            <a:ext cx="12087000" cy="4117320"/>
          </a:xfrm>
          <a:prstGeom prst="rect">
            <a:avLst/>
          </a:prstGeom>
          <a:ln>
            <a:noFill/>
          </a:ln>
        </p:spPr>
      </p:pic>
      <p:sp>
        <p:nvSpPr>
          <p:cNvPr id="454" name="CustomShape 1"/>
          <p:cNvSpPr/>
          <p:nvPr/>
        </p:nvSpPr>
        <p:spPr>
          <a:xfrm>
            <a:off x="8636760" y="6403680"/>
            <a:ext cx="38372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Fang et al., </a:t>
            </a:r>
            <a:r>
              <a:rPr lang="en-US" sz="1600" u="sng">
                <a:solidFill>
                  <a:srgbClr val="0563C1"/>
                </a:solidFill>
                <a:latin typeface="Calibri"/>
              </a:rPr>
              <a:t>arxiv.org/abs/1411.4952</a:t>
            </a:r>
            <a:endParaRPr/>
          </a:p>
        </p:txBody>
      </p:sp>
      <p:sp>
        <p:nvSpPr>
          <p:cNvPr id="455" name="CustomShape 2"/>
          <p:cNvSpPr/>
          <p:nvPr/>
        </p:nvSpPr>
        <p:spPr>
          <a:xfrm>
            <a:off x="838080" y="365040"/>
            <a:ext cx="94179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Image Captioning With Attention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94179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Image Captioning With Attention</a:t>
            </a:r>
            <a:endParaRPr/>
          </a:p>
        </p:txBody>
      </p:sp>
      <p:pic>
        <p:nvPicPr>
          <p:cNvPr id="457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120" y="6226200"/>
            <a:ext cx="1933200" cy="485280"/>
          </a:xfrm>
          <a:prstGeom prst="rect">
            <a:avLst/>
          </a:prstGeom>
          <a:ln>
            <a:noFill/>
          </a:ln>
        </p:spPr>
      </p:pic>
      <p:pic>
        <p:nvPicPr>
          <p:cNvPr id="458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7680" y="1691640"/>
            <a:ext cx="8349840" cy="4392720"/>
          </a:xfrm>
          <a:prstGeom prst="rect">
            <a:avLst/>
          </a:prstGeom>
          <a:ln>
            <a:noFill/>
          </a:ln>
        </p:spPr>
      </p:pic>
      <p:sp>
        <p:nvSpPr>
          <p:cNvPr id="459" name="CustomShape 2"/>
          <p:cNvSpPr/>
          <p:nvPr/>
        </p:nvSpPr>
        <p:spPr>
          <a:xfrm>
            <a:off x="2137680" y="1378080"/>
            <a:ext cx="2564640" cy="1745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460" name="CustomShape 3"/>
          <p:cNvSpPr/>
          <p:nvPr/>
        </p:nvSpPr>
        <p:spPr>
          <a:xfrm>
            <a:off x="1591200" y="5212080"/>
            <a:ext cx="2473200" cy="872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461" name="CustomShape 4"/>
          <p:cNvSpPr/>
          <p:nvPr/>
        </p:nvSpPr>
        <p:spPr>
          <a:xfrm>
            <a:off x="6998040" y="1378080"/>
            <a:ext cx="2564640" cy="367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Historical Perspective of Neural Networks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410760" y="1825560"/>
            <a:ext cx="11615760" cy="4674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1965 – First known deep network (by Ivakhnenko and Lapa)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1980-1990s – Shallow neural networks, working examples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 u="sng">
                <a:solidFill>
                  <a:srgbClr val="0563C1"/>
                </a:solidFill>
                <a:latin typeface="Calibri"/>
              </a:rPr>
              <a:t>Autonomous driving</a:t>
            </a:r>
            <a:r>
              <a:rPr lang="he-IL" sz="2000">
                <a:solidFill>
                  <a:srgbClr val="000000"/>
                </a:solidFill>
                <a:latin typeface="Calibri"/>
              </a:rPr>
              <a:t> (Navlab, 1990)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 u="sng">
                <a:solidFill>
                  <a:srgbClr val="0563C1"/>
                </a:solidFill>
                <a:latin typeface="Calibri"/>
              </a:rPr>
              <a:t>Handwriting recognition</a:t>
            </a:r>
            <a:r>
              <a:rPr lang="he-IL" sz="2000">
                <a:solidFill>
                  <a:srgbClr val="000000"/>
                </a:solidFill>
                <a:latin typeface="Calibri"/>
              </a:rPr>
              <a:t> (LeCun, 1993)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1990s – Decline (costly and hard to train)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2006 – Revival, deep neural networks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2016 – Human-level performance demos for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Image recognition: Google’s </a:t>
            </a:r>
            <a:r>
              <a:rPr lang="he-IL" sz="2000" u="sng">
                <a:solidFill>
                  <a:srgbClr val="0070C0"/>
                </a:solidFill>
                <a:latin typeface="Calibri"/>
              </a:rPr>
              <a:t>Inception v4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Face recognition: </a:t>
            </a:r>
            <a:r>
              <a:rPr lang="he-IL" sz="2000" u="sng">
                <a:solidFill>
                  <a:srgbClr val="0563C1"/>
                </a:solidFill>
                <a:latin typeface="Calibri"/>
              </a:rPr>
              <a:t>DeepFace</a:t>
            </a:r>
            <a:r>
              <a:rPr lang="he-IL" sz="2000">
                <a:solidFill>
                  <a:srgbClr val="000000"/>
                </a:solidFill>
                <a:latin typeface="Calibri"/>
              </a:rPr>
              <a:t>, </a:t>
            </a:r>
            <a:r>
              <a:rPr lang="he-IL" sz="2000" u="sng">
                <a:solidFill>
                  <a:srgbClr val="0563C1"/>
                </a:solidFill>
                <a:latin typeface="Calibri"/>
              </a:rPr>
              <a:t>FaceNet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Speech recognition: Baidu's </a:t>
            </a:r>
            <a:r>
              <a:rPr lang="he-IL" sz="2000" u="sng">
                <a:solidFill>
                  <a:srgbClr val="0563C1"/>
                </a:solidFill>
                <a:latin typeface="Calibri"/>
              </a:rPr>
              <a:t>Deep Speech 2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Game playing: Google’s </a:t>
            </a:r>
            <a:r>
              <a:rPr lang="he-IL" sz="2000" u="sng">
                <a:solidFill>
                  <a:srgbClr val="0563C1"/>
                </a:solidFill>
                <a:latin typeface="Calibri"/>
              </a:rPr>
              <a:t>AlphaGo</a:t>
            </a:r>
            <a:endParaRPr/>
          </a:p>
        </p:txBody>
      </p:sp>
      <p:pic>
        <p:nvPicPr>
          <p:cNvPr id="133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7120" y="2208960"/>
            <a:ext cx="1519560" cy="2371320"/>
          </a:xfrm>
          <a:prstGeom prst="rect">
            <a:avLst/>
          </a:prstGeom>
          <a:ln>
            <a:noFill/>
          </a:ln>
        </p:spPr>
      </p:pic>
      <p:pic>
        <p:nvPicPr>
          <p:cNvPr id="134" name="Picture 3"/>
          <p:cNvPicPr/>
          <p:nvPr/>
        </p:nvPicPr>
        <p:blipFill>
          <a:blip r:embed="rId3" cstate="print"/>
          <a:srcRect t="4525"/>
          <a:stretch>
            <a:fillRect/>
          </a:stretch>
        </p:blipFill>
        <p:spPr>
          <a:xfrm>
            <a:off x="7281000" y="3894120"/>
            <a:ext cx="1743840" cy="175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307440" y="374760"/>
            <a:ext cx="1086480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Visual Question
Answering with
Attention</a:t>
            </a:r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224640" y="6454080"/>
            <a:ext cx="2961360" cy="323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Xiong et al.,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arxiv.org/abs/1603.01417</a:t>
            </a:r>
            <a:endParaRPr/>
          </a:p>
          <a:p>
            <a:pPr algn="r">
              <a:lnSpc>
                <a:spcPct val="90000"/>
              </a:lnSpc>
            </a:pPr>
            <a:endParaRPr/>
          </a:p>
        </p:txBody>
      </p:sp>
      <p:pic>
        <p:nvPicPr>
          <p:cNvPr id="46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240" y="34200"/>
            <a:ext cx="8345520" cy="682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488520" y="365040"/>
            <a:ext cx="1086480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Visual Question Answering with Attention</a:t>
            </a:r>
            <a:endParaRPr/>
          </a:p>
        </p:txBody>
      </p:sp>
      <p:pic>
        <p:nvPicPr>
          <p:cNvPr id="466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600" y="1891800"/>
            <a:ext cx="11305800" cy="4095360"/>
          </a:xfrm>
          <a:prstGeom prst="rect">
            <a:avLst/>
          </a:prstGeom>
          <a:ln>
            <a:noFill/>
          </a:ln>
        </p:spPr>
      </p:pic>
      <p:sp>
        <p:nvSpPr>
          <p:cNvPr id="467" name="CustomShape 2"/>
          <p:cNvSpPr/>
          <p:nvPr/>
        </p:nvSpPr>
        <p:spPr>
          <a:xfrm>
            <a:off x="83160" y="6210720"/>
            <a:ext cx="4073040" cy="63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Chen et al. “” ABC-CNN: An Attention Based Convolutional Neural Network for Visual Question Answering (2015)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Video Captioning</a:t>
            </a:r>
            <a:endParaRPr/>
          </a:p>
        </p:txBody>
      </p:sp>
      <p:pic>
        <p:nvPicPr>
          <p:cNvPr id="474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20" y="1715040"/>
            <a:ext cx="6592680" cy="4695120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9296400" y="6248400"/>
            <a:ext cx="2743560" cy="3283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Yu et al.,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arxiv.org/abs/1510.07712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30880" y="6380160"/>
            <a:ext cx="343620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u="sng" dirty="0">
                <a:solidFill>
                  <a:srgbClr val="0563C1"/>
                </a:solidFill>
                <a:latin typeface="Calibri"/>
              </a:rPr>
              <a:t>Human pose estimation (video) 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790560" y="21060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word2vec Word Embedding</a:t>
            </a:r>
            <a:endParaRPr/>
          </a:p>
        </p:txBody>
      </p:sp>
      <p:pic>
        <p:nvPicPr>
          <p:cNvPr id="498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1600" y="1550520"/>
            <a:ext cx="5165640" cy="4869000"/>
          </a:xfrm>
          <a:prstGeom prst="rect">
            <a:avLst/>
          </a:prstGeom>
          <a:ln>
            <a:noFill/>
          </a:ln>
        </p:spPr>
      </p:pic>
      <p:pic>
        <p:nvPicPr>
          <p:cNvPr id="499" name="Picture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760" y="1611000"/>
            <a:ext cx="4997520" cy="472968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4688640" y="3498840"/>
            <a:ext cx="1259640" cy="3661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501" name="Line 3"/>
          <p:cNvSpPr/>
          <p:nvPr/>
        </p:nvSpPr>
        <p:spPr>
          <a:xfrm>
            <a:off x="5518080" y="3498840"/>
            <a:ext cx="0" cy="477000"/>
          </a:xfrm>
          <a:prstGeom prst="line">
            <a:avLst/>
          </a:prstGeom>
          <a:ln w="22320">
            <a:solidFill>
              <a:srgbClr val="767171"/>
            </a:solidFill>
            <a:miter/>
          </a:ln>
        </p:spPr>
      </p:sp>
      <p:sp>
        <p:nvSpPr>
          <p:cNvPr id="502" name="CustomShape 4"/>
          <p:cNvSpPr/>
          <p:nvPr/>
        </p:nvSpPr>
        <p:spPr>
          <a:xfrm>
            <a:off x="7232040" y="4239360"/>
            <a:ext cx="2386440" cy="1436400"/>
          </a:xfrm>
          <a:prstGeom prst="ellipse">
            <a:avLst/>
          </a:prstGeom>
          <a:noFill/>
          <a:ln w="22320">
            <a:solidFill>
              <a:srgbClr val="2F5597"/>
            </a:solidFill>
            <a:miter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849960" y="1868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GLOVE Word Embedding</a:t>
            </a:r>
            <a:endParaRPr/>
          </a:p>
        </p:txBody>
      </p:sp>
      <p:pic>
        <p:nvPicPr>
          <p:cNvPr id="504" name="Picture 2"/>
          <p:cNvPicPr/>
          <p:nvPr/>
        </p:nvPicPr>
        <p:blipFill>
          <a:blip r:embed="rId2" cstate="print"/>
          <a:srcRect t="243097" r="143082"/>
          <a:stretch>
            <a:fillRect/>
          </a:stretch>
        </p:blipFill>
        <p:spPr>
          <a:xfrm>
            <a:off x="0" y="1790640"/>
            <a:ext cx="6454440" cy="4574160"/>
          </a:xfrm>
          <a:prstGeom prst="rect">
            <a:avLst/>
          </a:prstGeom>
          <a:ln>
            <a:noFill/>
          </a:ln>
        </p:spPr>
      </p:pic>
      <p:pic>
        <p:nvPicPr>
          <p:cNvPr id="505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0320" y="2039760"/>
            <a:ext cx="5364000" cy="1120680"/>
          </a:xfrm>
          <a:prstGeom prst="rect">
            <a:avLst/>
          </a:prstGeom>
          <a:ln>
            <a:noFill/>
          </a:ln>
        </p:spPr>
      </p:pic>
      <p:pic>
        <p:nvPicPr>
          <p:cNvPr id="506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1400" y="4044960"/>
            <a:ext cx="4823280" cy="2319840"/>
          </a:xfrm>
          <a:prstGeom prst="rect">
            <a:avLst/>
          </a:prstGeom>
          <a:ln>
            <a:noFill/>
          </a:ln>
        </p:spPr>
      </p:pic>
      <p:sp>
        <p:nvSpPr>
          <p:cNvPr id="507" name="CustomShape 2"/>
          <p:cNvSpPr/>
          <p:nvPr/>
        </p:nvSpPr>
        <p:spPr>
          <a:xfrm>
            <a:off x="6430320" y="2039760"/>
            <a:ext cx="3131640" cy="726840"/>
          </a:xfrm>
          <a:prstGeom prst="rect">
            <a:avLst/>
          </a:prstGeom>
          <a:noFill/>
          <a:ln w="12600">
            <a:solidFill>
              <a:srgbClr val="548235"/>
            </a:solidFill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Visual-Semantic Embeddings and Arithmetics</a:t>
            </a:r>
            <a:endParaRPr/>
          </a:p>
        </p:txBody>
      </p:sp>
      <p:sp>
        <p:nvSpPr>
          <p:cNvPr id="509" name="TextShape 2"/>
          <p:cNvSpPr txBox="1"/>
          <p:nvPr/>
        </p:nvSpPr>
        <p:spPr>
          <a:xfrm>
            <a:off x="297000" y="6473160"/>
            <a:ext cx="4754880" cy="479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Kiros et al.,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arxiv.org/abs/1411.2539</a:t>
            </a:r>
            <a:endParaRPr/>
          </a:p>
        </p:txBody>
      </p:sp>
      <p:pic>
        <p:nvPicPr>
          <p:cNvPr id="510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0" y="1838880"/>
            <a:ext cx="1155780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838080" y="365040"/>
            <a:ext cx="494460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Visual Arithmetics </a:t>
            </a:r>
            <a:endParaRPr/>
          </a:p>
        </p:txBody>
      </p:sp>
      <p:sp>
        <p:nvSpPr>
          <p:cNvPr id="512" name="TextShape 2"/>
          <p:cNvSpPr txBox="1"/>
          <p:nvPr/>
        </p:nvSpPr>
        <p:spPr>
          <a:xfrm>
            <a:off x="220680" y="6432480"/>
            <a:ext cx="3187080" cy="317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400">
                <a:solidFill>
                  <a:srgbClr val="000000"/>
                </a:solidFill>
                <a:latin typeface="Calibri"/>
              </a:rPr>
              <a:t>Radford et al., </a:t>
            </a:r>
            <a:r>
              <a:rPr lang="he-IL" sz="1400" u="sng">
                <a:solidFill>
                  <a:srgbClr val="0563C1"/>
                </a:solidFill>
                <a:latin typeface="Calibri"/>
              </a:rPr>
              <a:t>arxiv.org/abs/1511.06434</a:t>
            </a:r>
            <a:endParaRPr/>
          </a:p>
        </p:txBody>
      </p:sp>
      <p:pic>
        <p:nvPicPr>
          <p:cNvPr id="513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8560" y="269640"/>
            <a:ext cx="5994720" cy="65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38080" y="365040"/>
            <a:ext cx="113533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Visual-Semantic Embeddings and Arithmetics</a:t>
            </a:r>
            <a:r>
              <a:rPr lang="he-IL" sz="1200">
                <a:solidFill>
                  <a:srgbClr val="000000"/>
                </a:solidFill>
                <a:latin typeface="Calibri"/>
              </a:rPr>
              <a:t>
</a:t>
            </a:r>
            <a:endParaRPr/>
          </a:p>
        </p:txBody>
      </p:sp>
      <p:pic>
        <p:nvPicPr>
          <p:cNvPr id="515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760" y="2307600"/>
            <a:ext cx="9410400" cy="3809520"/>
          </a:xfrm>
          <a:prstGeom prst="rect">
            <a:avLst/>
          </a:prstGeom>
          <a:ln>
            <a:noFill/>
          </a:ln>
        </p:spPr>
      </p:pic>
      <p:sp>
        <p:nvSpPr>
          <p:cNvPr id="516" name="CustomShape 2"/>
          <p:cNvSpPr/>
          <p:nvPr/>
        </p:nvSpPr>
        <p:spPr>
          <a:xfrm>
            <a:off x="950040" y="1413000"/>
            <a:ext cx="624600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Generative Adversarial Network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20" y="102600"/>
            <a:ext cx="5745240" cy="6755040"/>
          </a:xfrm>
          <a:prstGeom prst="rect">
            <a:avLst/>
          </a:prstGeom>
          <a:ln>
            <a:noFill/>
          </a:ln>
        </p:spPr>
      </p:pic>
      <p:sp>
        <p:nvSpPr>
          <p:cNvPr id="518" name="TextShape 1"/>
          <p:cNvSpPr txBox="1"/>
          <p:nvPr/>
        </p:nvSpPr>
        <p:spPr>
          <a:xfrm>
            <a:off x="62460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Reinforcement Learning:
Atari Arcade Game Playing</a:t>
            </a:r>
            <a:endParaRPr/>
          </a:p>
        </p:txBody>
      </p:sp>
      <p:sp>
        <p:nvSpPr>
          <p:cNvPr id="519" name="TextShape 2"/>
          <p:cNvSpPr txBox="1"/>
          <p:nvPr/>
        </p:nvSpPr>
        <p:spPr>
          <a:xfrm>
            <a:off x="3591360" y="6303960"/>
            <a:ext cx="2854800" cy="2761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1600">
                <a:solidFill>
                  <a:srgbClr val="000000"/>
                </a:solidFill>
                <a:latin typeface="Calibri"/>
              </a:rPr>
              <a:t>Mnih et al., </a:t>
            </a:r>
            <a:r>
              <a:rPr lang="he-IL" sz="1600" u="sng">
                <a:solidFill>
                  <a:srgbClr val="0563C1"/>
                </a:solidFill>
                <a:latin typeface="Calibri"/>
              </a:rPr>
              <a:t>Nature 14236</a:t>
            </a:r>
            <a:r>
              <a:rPr lang="he-IL" sz="1600">
                <a:solidFill>
                  <a:srgbClr val="000000"/>
                </a:solidFill>
                <a:latin typeface="Calibri"/>
              </a:rPr>
              <a:t> (DQN)</a:t>
            </a:r>
            <a:endParaRPr/>
          </a:p>
        </p:txBody>
      </p:sp>
      <p:sp>
        <p:nvSpPr>
          <p:cNvPr id="520" name="Line 3"/>
          <p:cNvSpPr/>
          <p:nvPr/>
        </p:nvSpPr>
        <p:spPr>
          <a:xfrm>
            <a:off x="8466120" y="3070440"/>
            <a:ext cx="3243600" cy="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</p:sp>
      <p:sp>
        <p:nvSpPr>
          <p:cNvPr id="521" name="CustomShape 4"/>
          <p:cNvSpPr/>
          <p:nvPr/>
        </p:nvSpPr>
        <p:spPr>
          <a:xfrm>
            <a:off x="9170640" y="2865960"/>
            <a:ext cx="2601720" cy="25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</a:rPr>
              <a:t>Professional human gamer level</a:t>
            </a:r>
            <a:endParaRPr/>
          </a:p>
        </p:txBody>
      </p:sp>
      <p:sp>
        <p:nvSpPr>
          <p:cNvPr id="522" name="CustomShape 5"/>
          <p:cNvSpPr/>
          <p:nvPr/>
        </p:nvSpPr>
        <p:spPr>
          <a:xfrm>
            <a:off x="308880" y="6210720"/>
            <a:ext cx="10090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0400" y="2243520"/>
            <a:ext cx="2355480" cy="1401840"/>
          </a:xfrm>
          <a:prstGeom prst="rect">
            <a:avLst/>
          </a:prstGeom>
          <a:ln>
            <a:noFill/>
          </a:ln>
        </p:spPr>
      </p:pic>
      <p:sp>
        <p:nvSpPr>
          <p:cNvPr id="524" name="TextShape 1"/>
          <p:cNvSpPr txBox="1"/>
          <p:nvPr/>
        </p:nvSpPr>
        <p:spPr>
          <a:xfrm>
            <a:off x="838080" y="2462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AlphaGo (Google)</a:t>
            </a:r>
            <a:endParaRPr/>
          </a:p>
        </p:txBody>
      </p:sp>
      <p:sp>
        <p:nvSpPr>
          <p:cNvPr id="525" name="TextShape 2"/>
          <p:cNvSpPr txBox="1"/>
          <p:nvPr/>
        </p:nvSpPr>
        <p:spPr>
          <a:xfrm>
            <a:off x="838080" y="1413000"/>
            <a:ext cx="10515240" cy="5200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Go is much harder than chess:</a:t>
            </a:r>
            <a:endParaRPr/>
          </a:p>
          <a:p>
            <a:pPr>
              <a:lnSpc>
                <a:spcPct val="100000"/>
              </a:lnSpc>
            </a:pPr>
            <a:r>
              <a:rPr lang="he-IL" sz="2000">
                <a:solidFill>
                  <a:srgbClr val="000000"/>
                </a:solidFill>
                <a:latin typeface="Calibri"/>
              </a:rPr>
              <a:t>         Number of possible states  vs.  in chess
         ( atoms in the observable universe)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Classical AI tree search + 2 convolutional nets: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Value network to evaluate board positions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Policy network to select moves</a:t>
            </a:r>
            <a:endParaRPr/>
          </a:p>
          <a:p>
            <a:pPr algn="r"/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Trained by a novel combination of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Supervised learning from human expert games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he-IL" sz="2000">
                <a:solidFill>
                  <a:srgbClr val="000000"/>
                </a:solidFill>
                <a:latin typeface="Calibri"/>
              </a:rPr>
              <a:t>Reinforcement learning from games of self-play</a:t>
            </a:r>
            <a:endParaRPr/>
          </a:p>
          <a:p>
            <a:pPr algn="r"/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Calibri"/>
              </a:rPr>
              <a:t>Defeated the top Go player Lee Sedol by 4 games to 1 (Mar 2016)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26" name="TextShape 3"/>
          <p:cNvSpPr txBox="1"/>
          <p:nvPr/>
        </p:nvSpPr>
        <p:spPr>
          <a:xfrm>
            <a:off x="838080" y="1413000"/>
            <a:ext cx="10515240" cy="520092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buFont typeface="Arial"/>
              <a:buChar char="•"/>
            </a:pPr>
            <a:r>
              <a:rPr lang="he-IL" sz="2800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  <p:pic>
        <p:nvPicPr>
          <p:cNvPr id="527" name="Picture 2"/>
          <p:cNvPicPr/>
          <p:nvPr/>
        </p:nvPicPr>
        <p:blipFill>
          <a:blip r:embed="rId3" cstate="print"/>
          <a:srcRect t="94545"/>
          <a:stretch>
            <a:fillRect/>
          </a:stretch>
        </p:blipFill>
        <p:spPr>
          <a:xfrm>
            <a:off x="7340400" y="2243520"/>
            <a:ext cx="4401360" cy="291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28720" y="23328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Applications of Neural Networks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894600" y="1398600"/>
            <a:ext cx="5181120" cy="4725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000000"/>
                </a:solidFill>
                <a:latin typeface="Calibri"/>
              </a:rPr>
              <a:t>Computer vision 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Image classification (</a:t>
            </a:r>
            <a:r>
              <a:rPr lang="he-IL">
                <a:solidFill>
                  <a:srgbClr val="2E75B6"/>
                </a:solidFill>
                <a:latin typeface="Calibri"/>
              </a:rPr>
              <a:t>Google Photos</a:t>
            </a:r>
            <a:r>
              <a:rPr lang="he-IL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Face recognition (</a:t>
            </a:r>
            <a:r>
              <a:rPr lang="he-IL">
                <a:solidFill>
                  <a:srgbClr val="2E75B6"/>
                </a:solidFill>
                <a:latin typeface="Calibri"/>
              </a:rPr>
              <a:t>Facebook’s face tagging</a:t>
            </a:r>
            <a:r>
              <a:rPr lang="he-IL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Object detection and tracking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OCR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Video (</a:t>
            </a:r>
            <a:r>
              <a:rPr lang="he-IL">
                <a:solidFill>
                  <a:srgbClr val="2E75B6"/>
                </a:solidFill>
                <a:latin typeface="Calibri"/>
              </a:rPr>
              <a:t>MSQRD, </a:t>
            </a:r>
            <a:r>
              <a:rPr lang="he-IL">
                <a:solidFill>
                  <a:srgbClr val="000000"/>
                </a:solidFill>
                <a:latin typeface="Calibri"/>
              </a:rPr>
              <a:t>surveillance, autonomous cars)</a:t>
            </a:r>
            <a:endParaRPr/>
          </a:p>
          <a:p>
            <a:pPr algn="r"/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000000"/>
                </a:solidFill>
                <a:latin typeface="Calibri"/>
              </a:rPr>
              <a:t>Speech recognition </a:t>
            </a:r>
            <a:r>
              <a:rPr lang="he-IL">
                <a:solidFill>
                  <a:srgbClr val="000000"/>
                </a:solidFill>
                <a:latin typeface="Calibri"/>
              </a:rPr>
              <a:t>(</a:t>
            </a:r>
            <a:r>
              <a:rPr lang="he-IL">
                <a:solidFill>
                  <a:srgbClr val="2E75B6"/>
                </a:solidFill>
                <a:latin typeface="Calibri"/>
              </a:rPr>
              <a:t>Siri</a:t>
            </a:r>
            <a:r>
              <a:rPr lang="he-IL">
                <a:solidFill>
                  <a:srgbClr val="000000"/>
                </a:solidFill>
                <a:latin typeface="Calibri"/>
              </a:rPr>
              <a:t>,</a:t>
            </a:r>
            <a:r>
              <a:rPr lang="he-IL">
                <a:solidFill>
                  <a:srgbClr val="2E75B6"/>
                </a:solidFill>
                <a:latin typeface="Calibri"/>
              </a:rPr>
              <a:t> Google Ok, Baidu’s Deep Speech</a:t>
            </a:r>
            <a:r>
              <a:rPr lang="he-IL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000000"/>
                </a:solidFill>
                <a:latin typeface="Calibri"/>
              </a:rPr>
              <a:t>Natural language processing </a:t>
            </a:r>
            <a:r>
              <a:rPr lang="he-IL">
                <a:solidFill>
                  <a:srgbClr val="000000"/>
                </a:solidFill>
                <a:latin typeface="Calibri"/>
              </a:rPr>
              <a:t>(</a:t>
            </a:r>
            <a:r>
              <a:rPr lang="he-IL">
                <a:solidFill>
                  <a:srgbClr val="2E75B6"/>
                </a:solidFill>
                <a:latin typeface="Calibri"/>
              </a:rPr>
              <a:t>Google’s Machine Translation</a:t>
            </a:r>
            <a:r>
              <a:rPr lang="he-IL">
                <a:solidFill>
                  <a:srgbClr val="000000"/>
                </a:solidFill>
                <a:latin typeface="Calibri"/>
              </a:rPr>
              <a:t>, Sentiment Analysis, online advertisement)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000000"/>
                </a:solidFill>
                <a:latin typeface="Calibri"/>
              </a:rPr>
              <a:t>Information retrieval </a:t>
            </a:r>
            <a:r>
              <a:rPr lang="he-IL">
                <a:solidFill>
                  <a:srgbClr val="000000"/>
                </a:solidFill>
                <a:latin typeface="Calibri"/>
              </a:rPr>
              <a:t>(</a:t>
            </a:r>
            <a:r>
              <a:rPr lang="he-IL">
                <a:solidFill>
                  <a:srgbClr val="2E75B6"/>
                </a:solidFill>
                <a:latin typeface="Calibri"/>
              </a:rPr>
              <a:t>Google </a:t>
            </a:r>
            <a:r>
              <a:rPr lang="he-IL">
                <a:solidFill>
                  <a:srgbClr val="000000"/>
                </a:solidFill>
                <a:latin typeface="Calibri"/>
              </a:rPr>
              <a:t>search engine, </a:t>
            </a:r>
            <a:r>
              <a:rPr lang="he-IL">
                <a:solidFill>
                  <a:srgbClr val="2E75B6"/>
                </a:solidFill>
                <a:latin typeface="Calibri"/>
              </a:rPr>
              <a:t>IBM’s</a:t>
            </a:r>
            <a:r>
              <a:rPr lang="he-IL">
                <a:solidFill>
                  <a:srgbClr val="000000"/>
                </a:solidFill>
                <a:latin typeface="Calibri"/>
              </a:rPr>
              <a:t> </a:t>
            </a:r>
            <a:r>
              <a:rPr lang="he-IL">
                <a:solidFill>
                  <a:srgbClr val="2E75B6"/>
                </a:solidFill>
                <a:latin typeface="Calibri"/>
              </a:rPr>
              <a:t>Watson </a:t>
            </a:r>
            <a:r>
              <a:rPr lang="he-IL">
                <a:solidFill>
                  <a:srgbClr val="000000"/>
                </a:solidFill>
                <a:latin typeface="Calibri"/>
              </a:rPr>
              <a:t>Question answering)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7" name="TextShape 3"/>
          <p:cNvSpPr txBox="1"/>
          <p:nvPr/>
        </p:nvSpPr>
        <p:spPr>
          <a:xfrm>
            <a:off x="6589440" y="1413000"/>
            <a:ext cx="5181120" cy="43509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Medical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Diagnosis suggestion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Monitoring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he-IL">
                <a:solidFill>
                  <a:srgbClr val="000000"/>
                </a:solidFill>
                <a:latin typeface="Calibri"/>
              </a:rPr>
              <a:t>Brain–computer interface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Spam/Fraud/Cyber attack detection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Financial engineering</a:t>
            </a:r>
            <a:r>
              <a:rPr lang="he-IL">
                <a:solidFill>
                  <a:srgbClr val="8B8B8B"/>
                </a:solidFill>
                <a:latin typeface="Calibri"/>
              </a:rPr>
              <a:t> (algotrading)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Game playing </a:t>
            </a:r>
            <a:r>
              <a:rPr lang="he-IL">
                <a:solidFill>
                  <a:srgbClr val="8B8B8B"/>
                </a:solidFill>
                <a:latin typeface="Calibri"/>
              </a:rPr>
              <a:t>(DeepMind’s Atari, </a:t>
            </a:r>
            <a:r>
              <a:rPr lang="he-IL">
                <a:solidFill>
                  <a:srgbClr val="2E75B6"/>
                </a:solidFill>
                <a:latin typeface="Calibri"/>
              </a:rPr>
              <a:t>Google’s AlphaGo</a:t>
            </a:r>
            <a:r>
              <a:rPr lang="he-IL">
                <a:solidFill>
                  <a:srgbClr val="8B8B8B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Recommendation systems </a:t>
            </a:r>
            <a:r>
              <a:rPr lang="he-IL">
                <a:solidFill>
                  <a:srgbClr val="8B8B8B"/>
                </a:solidFill>
                <a:latin typeface="Calibri"/>
              </a:rPr>
              <a:t>(</a:t>
            </a:r>
            <a:r>
              <a:rPr lang="he-IL">
                <a:solidFill>
                  <a:srgbClr val="2E75B6"/>
                </a:solidFill>
                <a:latin typeface="Calibri"/>
              </a:rPr>
              <a:t>Netflix)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he-IL" b="1">
                <a:solidFill>
                  <a:srgbClr val="8B8B8B"/>
                </a:solidFill>
                <a:latin typeface="Calibri"/>
              </a:rPr>
              <a:t>Robotics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Skype “Universal” Translator (2014)
</a:t>
            </a:r>
            <a:endParaRPr/>
          </a:p>
        </p:txBody>
      </p:sp>
      <p:sp>
        <p:nvSpPr>
          <p:cNvPr id="529" name="CustomShape 2"/>
          <p:cNvSpPr/>
          <p:nvPr/>
        </p:nvSpPr>
        <p:spPr>
          <a:xfrm>
            <a:off x="1990440" y="1558080"/>
            <a:ext cx="7758720" cy="41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Chinese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English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French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German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Italian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Spanish</a:t>
            </a:r>
            <a:endParaRPr/>
          </a:p>
        </p:txBody>
      </p:sp>
      <p:sp>
        <p:nvSpPr>
          <p:cNvPr id="530" name="CustomShape 3"/>
          <p:cNvSpPr/>
          <p:nvPr/>
        </p:nvSpPr>
        <p:spPr>
          <a:xfrm>
            <a:off x="320760" y="6196680"/>
            <a:ext cx="11872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video</a:t>
            </a:r>
            <a:endParaRPr/>
          </a:p>
        </p:txBody>
      </p:sp>
      <p:pic>
        <p:nvPicPr>
          <p:cNvPr id="531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1480" y="484920"/>
            <a:ext cx="1138680" cy="501120"/>
          </a:xfrm>
          <a:prstGeom prst="rect">
            <a:avLst/>
          </a:prstGeom>
          <a:ln>
            <a:noFill/>
          </a:ln>
        </p:spPr>
      </p:pic>
      <p:pic>
        <p:nvPicPr>
          <p:cNvPr id="532" name="Picture 3"/>
          <p:cNvPicPr/>
          <p:nvPr/>
        </p:nvPicPr>
        <p:blipFill>
          <a:blip r:embed="rId3" cstate="print"/>
          <a:srcRect l="81189" t="166230"/>
          <a:stretch>
            <a:fillRect/>
          </a:stretch>
        </p:blipFill>
        <p:spPr>
          <a:xfrm>
            <a:off x="5870160" y="2173320"/>
            <a:ext cx="4536000" cy="269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778680" y="11592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Google Deep Dreams</a:t>
            </a:r>
            <a:endParaRPr/>
          </a:p>
        </p:txBody>
      </p:sp>
      <p:pic>
        <p:nvPicPr>
          <p:cNvPr id="534" name="Content Placeholder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2040" y="1537920"/>
            <a:ext cx="8998200" cy="498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838080" y="536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Google Deep Dreams</a:t>
            </a:r>
            <a:endParaRPr/>
          </a:p>
        </p:txBody>
      </p:sp>
      <p:sp>
        <p:nvSpPr>
          <p:cNvPr id="536" name="CustomShape 2"/>
          <p:cNvSpPr/>
          <p:nvPr/>
        </p:nvSpPr>
        <p:spPr>
          <a:xfrm>
            <a:off x="9827640" y="6392880"/>
            <a:ext cx="2352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Video: </a:t>
            </a:r>
            <a:r>
              <a:rPr lang="en-US" u="sng">
                <a:solidFill>
                  <a:srgbClr val="0563C1"/>
                </a:solidFill>
                <a:latin typeface="Calibri"/>
              </a:rPr>
              <a:t>Grocery Trip</a:t>
            </a:r>
            <a:endParaRPr/>
          </a:p>
        </p:txBody>
      </p:sp>
      <p:pic>
        <p:nvPicPr>
          <p:cNvPr id="537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240" y="1379160"/>
            <a:ext cx="10710720" cy="501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790200" y="1623600"/>
            <a:ext cx="10515240" cy="48571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he-IL" sz="2400">
                <a:solidFill>
                  <a:srgbClr val="000000"/>
                </a:solidFill>
                <a:latin typeface="Calibri"/>
              </a:rPr>
              <a:t>Features from object recognition    </a:t>
            </a:r>
            <a:r>
              <a:rPr lang="he-IL" sz="2000" u="sng">
                <a:solidFill>
                  <a:srgbClr val="0563C1"/>
                </a:solidFill>
                <a:latin typeface="Calibri"/>
              </a:rPr>
              <a:t>deepart.io</a:t>
            </a:r>
            <a:endParaRPr/>
          </a:p>
        </p:txBody>
      </p:sp>
      <p:sp>
        <p:nvSpPr>
          <p:cNvPr id="539" name="TextShape 2"/>
          <p:cNvSpPr txBox="1"/>
          <p:nvPr/>
        </p:nvSpPr>
        <p:spPr>
          <a:xfrm>
            <a:off x="764640" y="22248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Neural Artistic Style</a:t>
            </a:r>
            <a:endParaRPr/>
          </a:p>
        </p:txBody>
      </p:sp>
      <p:pic>
        <p:nvPicPr>
          <p:cNvPr id="540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640" y="2620440"/>
            <a:ext cx="3061440" cy="2604600"/>
          </a:xfrm>
          <a:prstGeom prst="rect">
            <a:avLst/>
          </a:prstGeom>
          <a:ln>
            <a:noFill/>
          </a:ln>
        </p:spPr>
      </p:pic>
      <p:sp>
        <p:nvSpPr>
          <p:cNvPr id="541" name="CustomShape 3"/>
          <p:cNvSpPr/>
          <p:nvPr/>
        </p:nvSpPr>
        <p:spPr>
          <a:xfrm>
            <a:off x="3977280" y="3214800"/>
            <a:ext cx="574560" cy="109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6600">
                <a:solidFill>
                  <a:srgbClr val="000000"/>
                </a:solidFill>
                <a:latin typeface="Calibri"/>
              </a:rPr>
              <a:t>+</a:t>
            </a:r>
            <a:endParaRPr/>
          </a:p>
        </p:txBody>
      </p:sp>
      <p:pic>
        <p:nvPicPr>
          <p:cNvPr id="542" name="Picture 3"/>
          <p:cNvPicPr/>
          <p:nvPr/>
        </p:nvPicPr>
        <p:blipFill>
          <a:blip r:embed="rId3" cstate="print"/>
          <a:srcRect r="118989"/>
          <a:stretch>
            <a:fillRect/>
          </a:stretch>
        </p:blipFill>
        <p:spPr>
          <a:xfrm>
            <a:off x="4750200" y="2610360"/>
            <a:ext cx="2997360" cy="2625120"/>
          </a:xfrm>
          <a:prstGeom prst="rect">
            <a:avLst/>
          </a:prstGeom>
          <a:ln>
            <a:noFill/>
          </a:ln>
        </p:spPr>
      </p:pic>
      <p:sp>
        <p:nvSpPr>
          <p:cNvPr id="543" name="CustomShape 4"/>
          <p:cNvSpPr/>
          <p:nvPr/>
        </p:nvSpPr>
        <p:spPr>
          <a:xfrm>
            <a:off x="7947720" y="3369240"/>
            <a:ext cx="574560" cy="109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6600">
                <a:solidFill>
                  <a:srgbClr val="000000"/>
                </a:solidFill>
                <a:latin typeface="Calibri"/>
              </a:rPr>
              <a:t>=</a:t>
            </a:r>
            <a:endParaRPr/>
          </a:p>
        </p:txBody>
      </p:sp>
      <p:pic>
        <p:nvPicPr>
          <p:cNvPr id="544" name="Picture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7080" y="2577240"/>
            <a:ext cx="2873880" cy="2648160"/>
          </a:xfrm>
          <a:prstGeom prst="rect">
            <a:avLst/>
          </a:prstGeom>
          <a:ln>
            <a:noFill/>
          </a:ln>
        </p:spPr>
      </p:pic>
      <p:sp>
        <p:nvSpPr>
          <p:cNvPr id="545" name="CustomShape 5"/>
          <p:cNvSpPr/>
          <p:nvPr/>
        </p:nvSpPr>
        <p:spPr>
          <a:xfrm>
            <a:off x="348120" y="6261120"/>
            <a:ext cx="8323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u="sng">
                <a:solidFill>
                  <a:srgbClr val="0563C1"/>
                </a:solidFill>
                <a:latin typeface="Calibri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5200" y="208080"/>
            <a:ext cx="6555960" cy="655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2"/>
          <p:cNvPicPr/>
          <p:nvPr/>
        </p:nvPicPr>
        <p:blipFill>
          <a:blip r:embed="rId2" cstate="print"/>
          <a:srcRect l="1242159" r="82245" b="1203259"/>
          <a:stretch>
            <a:fillRect/>
          </a:stretch>
        </p:blipFill>
        <p:spPr>
          <a:xfrm>
            <a:off x="4705200" y="605520"/>
            <a:ext cx="6048000" cy="3089520"/>
          </a:xfrm>
          <a:prstGeom prst="rect">
            <a:avLst/>
          </a:prstGeom>
          <a:ln>
            <a:noFill/>
          </a:ln>
        </p:spPr>
      </p:pic>
      <p:pic>
        <p:nvPicPr>
          <p:cNvPr id="548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040" y="690480"/>
            <a:ext cx="3004200" cy="3004200"/>
          </a:xfrm>
          <a:prstGeom prst="rect">
            <a:avLst/>
          </a:prstGeom>
          <a:ln>
            <a:noFill/>
          </a:ln>
        </p:spPr>
      </p:pic>
      <p:pic>
        <p:nvPicPr>
          <p:cNvPr id="549" name="Picture 2"/>
          <p:cNvPicPr/>
          <p:nvPr/>
        </p:nvPicPr>
        <p:blipFill>
          <a:blip r:embed="rId2" cstate="print"/>
          <a:srcRect t="1460495" r="82245"/>
          <a:stretch>
            <a:fillRect/>
          </a:stretch>
        </p:blipFill>
        <p:spPr>
          <a:xfrm>
            <a:off x="163800" y="3800520"/>
            <a:ext cx="11732400" cy="253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240" y="1136160"/>
            <a:ext cx="9973080" cy="54604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830520" y="2440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Biological Neural Networks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2426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Biological Neural Networks</a:t>
            </a:r>
            <a:endParaRPr/>
          </a:p>
        </p:txBody>
      </p:sp>
      <p:sp>
        <p:nvSpPr>
          <p:cNvPr id="141" name="CustomShape 2"/>
          <p:cNvSpPr/>
          <p:nvPr/>
        </p:nvSpPr>
        <p:spPr>
          <a:xfrm>
            <a:off x="838080" y="1825560"/>
            <a:ext cx="11021040" cy="43509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2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20" y="1441440"/>
            <a:ext cx="10169280" cy="511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38080" y="25200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Biological Neural Networks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838080" y="1825560"/>
            <a:ext cx="11021040" cy="43509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20" y="1441440"/>
            <a:ext cx="10169280" cy="5119200"/>
          </a:xfrm>
          <a:prstGeom prst="rect">
            <a:avLst/>
          </a:prstGeom>
          <a:ln>
            <a:noFill/>
          </a:ln>
        </p:spPr>
      </p:pic>
      <p:pic>
        <p:nvPicPr>
          <p:cNvPr id="146" name="Content Placeholder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760" y="2970360"/>
            <a:ext cx="5420160" cy="36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20" y="1441440"/>
            <a:ext cx="10069200" cy="503424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838080" y="25200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he-IL" sz="4400">
                <a:solidFill>
                  <a:srgbClr val="000000"/>
                </a:solidFill>
                <a:latin typeface="Calibri Light"/>
              </a:rPr>
              <a:t>Biological Neural Networks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838080" y="1825560"/>
            <a:ext cx="11021040" cy="43509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803</Words>
  <Application>Microsoft Office PowerPoint</Application>
  <PresentationFormat>Custom</PresentationFormat>
  <Paragraphs>287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user</cp:lastModifiedBy>
  <cp:revision>2</cp:revision>
  <dcterms:modified xsi:type="dcterms:W3CDTF">2017-03-18T17:54:07Z</dcterms:modified>
</cp:coreProperties>
</file>